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5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" r:id="rId2"/>
    <p:sldId id="278" r:id="rId3"/>
    <p:sldId id="258" r:id="rId4"/>
    <p:sldId id="279" r:id="rId5"/>
    <p:sldId id="298" r:id="rId6"/>
    <p:sldId id="299" r:id="rId7"/>
    <p:sldId id="300" r:id="rId8"/>
    <p:sldId id="259" r:id="rId9"/>
    <p:sldId id="301" r:id="rId10"/>
    <p:sldId id="260" r:id="rId11"/>
    <p:sldId id="261" r:id="rId12"/>
    <p:sldId id="262" r:id="rId13"/>
    <p:sldId id="263" r:id="rId14"/>
    <p:sldId id="265" r:id="rId15"/>
    <p:sldId id="264" r:id="rId16"/>
    <p:sldId id="266" r:id="rId17"/>
  </p:sldIdLst>
  <p:sldSz cx="12192000" cy="6858000"/>
  <p:notesSz cx="12192000" cy="6858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408" autoAdjust="0"/>
  </p:normalViewPr>
  <p:slideViewPr>
    <p:cSldViewPr>
      <p:cViewPr varScale="1">
        <p:scale>
          <a:sx n="63" d="100"/>
          <a:sy n="63" d="100"/>
        </p:scale>
        <p:origin x="1426" y="62"/>
      </p:cViewPr>
      <p:guideLst>
        <p:guide orient="horz" pos="2880"/>
        <p:guide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6B3E8-6B3B-4475-817C-E28366B0818B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93A31-E990-42C3-91A2-710C66AC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0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93A31-E990-42C3-91A2-710C66ACB79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29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25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3B8C3-A209-4A55-9261-22C2A02B3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59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93A31-E990-42C3-91A2-710C66ACB79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53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A2540"/>
                </a:solidFill>
                <a:effectLst/>
                <a:latin typeface="Inter"/>
              </a:rPr>
              <a:t>Is Python better than MATLAB?</a:t>
            </a:r>
          </a:p>
          <a:p>
            <a:pPr algn="l"/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If we talk about speed, then undoubtedly,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 is quite faster as compared with Python. It has been well tested that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 can perform the same operation quite faster than Python because it has a set of toolboxes that makes the operations quite smoother. </a:t>
            </a:r>
          </a:p>
          <a:p>
            <a:pPr algn="l"/>
            <a:endParaRPr lang="en-US" b="0" i="0" dirty="0">
              <a:solidFill>
                <a:srgbClr val="0A2540"/>
              </a:solidFill>
              <a:effectLst/>
              <a:latin typeface="Inter"/>
            </a:endParaRPr>
          </a:p>
          <a:p>
            <a:pPr algn="l"/>
            <a:r>
              <a:rPr lang="en-US" b="1" i="0" dirty="0">
                <a:solidFill>
                  <a:srgbClr val="0A2540"/>
                </a:solidFill>
                <a:effectLst/>
                <a:latin typeface="Inter"/>
              </a:rPr>
              <a:t>Is MATLAB harder than Python?</a:t>
            </a:r>
          </a:p>
          <a:p>
            <a:pPr algn="l"/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 is quite easier as compared with Python. The reason being that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 uses matrix and vector operations directly. On the other hand, to use matrix and vector operations, we need to use NumPy in Python. </a:t>
            </a:r>
          </a:p>
          <a:p>
            <a:pPr algn="l"/>
            <a:endParaRPr lang="en-US" b="0" i="0" dirty="0">
              <a:solidFill>
                <a:srgbClr val="0A2540"/>
              </a:solidFill>
              <a:effectLst/>
              <a:latin typeface="Inter"/>
            </a:endParaRPr>
          </a:p>
          <a:p>
            <a:pPr algn="l"/>
            <a:r>
              <a:rPr lang="en-US" b="1" i="0" dirty="0">
                <a:solidFill>
                  <a:srgbClr val="0A2540"/>
                </a:solidFill>
                <a:effectLst/>
                <a:latin typeface="Inter"/>
              </a:rPr>
              <a:t>Can MATLAB replace Python?</a:t>
            </a:r>
          </a:p>
          <a:p>
            <a:pPr algn="l"/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Although there are lots of similarities between Python and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. In some cases Python can perform the same operations faster as compared to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 and vice versa. Likewise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 has toolboxes that can perform a variety of operations faster than Python. On the other hand, Python is more flexible than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. But Python can also replace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. </a:t>
            </a:r>
          </a:p>
          <a:p>
            <a:endParaRPr lang="en-IN" dirty="0"/>
          </a:p>
          <a:p>
            <a:pPr algn="l"/>
            <a:r>
              <a:rPr lang="en-US" b="1" i="0" dirty="0">
                <a:solidFill>
                  <a:srgbClr val="0A2540"/>
                </a:solidFill>
                <a:effectLst/>
                <a:latin typeface="Inter"/>
              </a:rPr>
              <a:t>Which is faster </a:t>
            </a:r>
            <a:r>
              <a:rPr lang="en-US" b="1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1" i="0" dirty="0">
                <a:solidFill>
                  <a:srgbClr val="0A2540"/>
                </a:solidFill>
                <a:effectLst/>
                <a:latin typeface="Inter"/>
              </a:rPr>
              <a:t> Vs Python?</a:t>
            </a:r>
          </a:p>
          <a:p>
            <a:pPr algn="l"/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The python results are fundamentally the same as, indicating that the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statsmodels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 OLS functions are exceptionally advance. Then again,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 shows huge speed upgrades and exhibits how local direct variable based math code is favored for speed. For this model, </a:t>
            </a:r>
            <a:r>
              <a:rPr lang="en-US" b="0" i="0" dirty="0" err="1">
                <a:solidFill>
                  <a:srgbClr val="0A2540"/>
                </a:solidFill>
                <a:effectLst/>
                <a:latin typeface="Inter"/>
              </a:rPr>
              <a:t>Matlab</a:t>
            </a:r>
            <a:r>
              <a:rPr lang="en-US" b="0" i="0" dirty="0">
                <a:solidFill>
                  <a:srgbClr val="0A2540"/>
                </a:solidFill>
                <a:effectLst/>
                <a:latin typeface="Inter"/>
              </a:rPr>
              <a:t> is around multiple times faster than python.</a:t>
            </a:r>
          </a:p>
          <a:p>
            <a:pPr algn="l"/>
            <a:endParaRPr lang="en-US" b="1" i="0" dirty="0">
              <a:solidFill>
                <a:srgbClr val="0A2540"/>
              </a:solidFill>
              <a:effectLst/>
              <a:latin typeface="In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93A31-E990-42C3-91A2-710C66ACB79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26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93A31-E990-42C3-91A2-710C66ACB79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39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93A31-E990-42C3-91A2-710C66ACB79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257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93A31-E990-42C3-91A2-710C66ACB79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77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8035" y="1558004"/>
            <a:ext cx="5224780" cy="3492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0C119D-4C62-4E9F-847F-EF9AD08809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485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715243" y="79247"/>
            <a:ext cx="1214627" cy="2453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7075" y="176784"/>
            <a:ext cx="10299065" cy="211454"/>
          </a:xfrm>
          <a:custGeom>
            <a:avLst/>
            <a:gdLst/>
            <a:ahLst/>
            <a:cxnLst/>
            <a:rect l="l" t="t" r="r" b="b"/>
            <a:pathLst>
              <a:path w="10299065" h="211454">
                <a:moveTo>
                  <a:pt x="10298938" y="0"/>
                </a:moveTo>
                <a:lnTo>
                  <a:pt x="0" y="0"/>
                </a:lnTo>
                <a:lnTo>
                  <a:pt x="0" y="211328"/>
                </a:lnTo>
                <a:lnTo>
                  <a:pt x="1346" y="211328"/>
                </a:lnTo>
              </a:path>
            </a:pathLst>
          </a:custGeom>
          <a:ln w="12700">
            <a:solidFill>
              <a:srgbClr val="1254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035" y="776731"/>
            <a:ext cx="334772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035" y="1177186"/>
            <a:ext cx="6092825" cy="190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65915" y="6576272"/>
            <a:ext cx="2470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125485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mathworks.com/help/matlab/call-python-libraries.html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matlab/matlab-engine-for-python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hyperlink" Target="https://github.com/DeepakGuru1998/Matlab-with-Python/blob/main/matlab_parquet.mlx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hyperlink" Target="https://github.com/DeepakGuru1998/Matlab-with-Python/blob/main/Deep_Learning_Import_Export.mlx" TargetMode="External"/><Relationship Id="rId9" Type="http://schemas.openxmlformats.org/officeDocument/2006/relationships/hyperlink" Target="https://www.mathworks.com/help/matlab/parquet-files.html" TargetMode="External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hyperlink" Target="https://www.mathworks.com/products/matlab.html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www.mathworks.com/products/matlab/matlab-and-pyth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imonthor/kth-matlab-ambassador/tree/master/Seminars/MATLAB%20with%20Python" TargetMode="External"/><Relationship Id="rId5" Type="http://schemas.openxmlformats.org/officeDocument/2006/relationships/hyperlink" Target="https://www.mathworks.com/videos/using-matlab-with-python-1591216182793.html?s_tid=srchtitle" TargetMode="External"/><Relationship Id="rId4" Type="http://schemas.openxmlformats.org/officeDocument/2006/relationships/hyperlink" Target="https://www.python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deepakg@student.chalmers.se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zdnet.com/article/programming-languages-python-developers-now-outnumber-java-on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1999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5283" y="2427732"/>
              <a:ext cx="1825752" cy="1655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57060" y="2464307"/>
              <a:ext cx="1581911" cy="1493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56630" y="2768930"/>
            <a:ext cx="9677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2890" dirty="0">
                <a:solidFill>
                  <a:srgbClr val="FF0000"/>
                </a:solidFill>
                <a:latin typeface="DejaVu Sans"/>
                <a:cs typeface="DejaVu Sans"/>
              </a:rPr>
              <a:t>❤</a:t>
            </a:r>
            <a:endParaRPr sz="5400" dirty="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4660" y="4491354"/>
            <a:ext cx="4625975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MATLAB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with Python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sv-SE"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Seminar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 marR="6540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By, </a:t>
            </a:r>
            <a:r>
              <a:rPr lang="sv-SE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Hariharan</a:t>
            </a:r>
            <a:endParaRPr sz="2000" dirty="0">
              <a:latin typeface="Times New Roman"/>
              <a:cs typeface="Times New Roman"/>
            </a:endParaRPr>
          </a:p>
          <a:p>
            <a:pPr marR="67310"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MATLAB Student Ambassador at</a:t>
            </a:r>
            <a:r>
              <a:rPr sz="20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Chalmers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3288" y="256031"/>
            <a:ext cx="2249424" cy="586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9075E07-24BF-A08B-FBD0-225182A1BE23}"/>
              </a:ext>
            </a:extLst>
          </p:cNvPr>
          <p:cNvSpPr txBox="1">
            <a:spLocks/>
          </p:cNvSpPr>
          <p:nvPr/>
        </p:nvSpPr>
        <p:spPr>
          <a:xfrm>
            <a:off x="3966971" y="1531535"/>
            <a:ext cx="9144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IN" kern="0" dirty="0">
                <a:solidFill>
                  <a:schemeClr val="bg1"/>
                </a:solidFill>
              </a:rPr>
              <a:t>Welcome to last lunch Seminar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035" y="471373"/>
            <a:ext cx="4618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Calling Python </a:t>
            </a:r>
            <a:r>
              <a:rPr dirty="0"/>
              <a:t>from</a:t>
            </a:r>
            <a:r>
              <a:rPr spc="-60" dirty="0"/>
              <a:t> </a:t>
            </a:r>
            <a:r>
              <a:rPr spc="-40" dirty="0"/>
              <a:t>MATLAB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pc="-5"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035" y="1578081"/>
            <a:ext cx="6514465" cy="449834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415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Required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setup:</a:t>
            </a:r>
            <a:endParaRPr sz="2400">
              <a:latin typeface="Arial"/>
              <a:cs typeface="Arial"/>
            </a:endParaRPr>
          </a:p>
          <a:p>
            <a:pPr marL="756285" lvl="1" indent="-343535">
              <a:lnSpc>
                <a:spcPct val="100000"/>
              </a:lnSpc>
              <a:spcBef>
                <a:spcPts val="270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Run </a:t>
            </a:r>
            <a:r>
              <a:rPr sz="2000" b="1" spc="-5" dirty="0">
                <a:latin typeface="Courier New"/>
                <a:cs typeface="Courier New"/>
              </a:rPr>
              <a:t>pyenv</a:t>
            </a:r>
            <a:r>
              <a:rPr sz="2000" b="1" spc="-75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Arial"/>
                <a:cs typeface="Arial"/>
              </a:rPr>
              <a:t>if </a:t>
            </a:r>
            <a:r>
              <a:rPr sz="2000" dirty="0">
                <a:latin typeface="Arial"/>
                <a:cs typeface="Arial"/>
              </a:rPr>
              <a:t>using </a:t>
            </a:r>
            <a:r>
              <a:rPr sz="2000" spc="-5" dirty="0">
                <a:latin typeface="Arial"/>
                <a:cs typeface="Arial"/>
              </a:rPr>
              <a:t>virtual environments</a:t>
            </a:r>
            <a:endParaRPr sz="2000">
              <a:latin typeface="Arial"/>
              <a:cs typeface="Arial"/>
            </a:endParaRPr>
          </a:p>
          <a:p>
            <a:pPr marL="756285" lvl="1" indent="-343535">
              <a:lnSpc>
                <a:spcPct val="100000"/>
              </a:lnSpc>
              <a:spcBef>
                <a:spcPts val="730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Otherwise, no setup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required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125485"/>
              </a:buClr>
              <a:buFont typeface="Arial"/>
              <a:buChar char="–"/>
            </a:pPr>
            <a:endParaRPr sz="28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Super easy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call </a:t>
            </a:r>
            <a:r>
              <a:rPr sz="2400" dirty="0">
                <a:latin typeface="Arial"/>
                <a:cs typeface="Arial"/>
              </a:rPr>
              <a:t>Python </a:t>
            </a:r>
            <a:r>
              <a:rPr sz="2400" spc="-5" dirty="0">
                <a:latin typeface="Arial"/>
                <a:cs typeface="Arial"/>
              </a:rPr>
              <a:t>code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MATLAB</a:t>
            </a:r>
            <a:endParaRPr sz="2400">
              <a:latin typeface="Arial"/>
              <a:cs typeface="Arial"/>
            </a:endParaRPr>
          </a:p>
          <a:p>
            <a:pPr marL="756285" lvl="1" indent="-343535">
              <a:lnSpc>
                <a:spcPct val="100000"/>
              </a:lnSpc>
              <a:spcBef>
                <a:spcPts val="409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Clean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syntax</a:t>
            </a:r>
            <a:endParaRPr sz="2000">
              <a:latin typeface="Arial"/>
              <a:cs typeface="Arial"/>
            </a:endParaRPr>
          </a:p>
          <a:p>
            <a:pPr marL="756285" lvl="1" indent="-343535">
              <a:lnSpc>
                <a:spcPct val="100000"/>
              </a:lnSpc>
              <a:spcBef>
                <a:spcPts val="600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Smooth </a:t>
            </a:r>
            <a:r>
              <a:rPr sz="2000" spc="-5" dirty="0">
                <a:latin typeface="Arial"/>
                <a:cs typeface="Arial"/>
              </a:rPr>
              <a:t>type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conversion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125485"/>
              </a:buClr>
              <a:buFont typeface="Arial"/>
              <a:buChar char="–"/>
            </a:pPr>
            <a:endParaRPr sz="22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180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Use powerful </a:t>
            </a:r>
            <a:r>
              <a:rPr sz="2400" dirty="0">
                <a:latin typeface="Arial"/>
                <a:cs typeface="Arial"/>
              </a:rPr>
              <a:t>Python </a:t>
            </a:r>
            <a:r>
              <a:rPr sz="2400" spc="-5" dirty="0">
                <a:latin typeface="Arial"/>
                <a:cs typeface="Arial"/>
              </a:rPr>
              <a:t>libraries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25485"/>
              </a:buClr>
              <a:buFont typeface="Wingdings"/>
              <a:buChar char=""/>
            </a:pPr>
            <a:endParaRPr sz="36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Demo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0108" y="1623822"/>
            <a:ext cx="36766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More information:  </a:t>
            </a:r>
            <a:r>
              <a:rPr sz="1600" u="heavy" spc="-5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</a:t>
            </a:r>
            <a:r>
              <a:rPr sz="1600" u="heavy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sz="1600" u="heavy" spc="-5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://</a:t>
            </a:r>
            <a:r>
              <a:rPr sz="1600" u="heavy" spc="-40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</a:t>
            </a:r>
            <a:r>
              <a:rPr sz="1600" u="heavy" spc="-45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</a:t>
            </a:r>
            <a:r>
              <a:rPr sz="1600" u="heavy" spc="-210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</a:t>
            </a:r>
            <a:r>
              <a:rPr sz="1600" u="heavy" spc="-5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.math</a:t>
            </a:r>
            <a:r>
              <a:rPr sz="1600" u="heavy" spc="-45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</a:t>
            </a:r>
            <a:r>
              <a:rPr sz="1600" u="heavy" spc="-5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600" u="heavy" spc="-10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sz="1600" u="heavy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ks</a:t>
            </a:r>
            <a:r>
              <a:rPr sz="1600" u="heavy" spc="-5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.com/he</a:t>
            </a:r>
            <a:r>
              <a:rPr sz="1600" u="heavy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600" u="heavy" spc="-5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p/ma</a:t>
            </a:r>
            <a:r>
              <a:rPr sz="1600" u="heavy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tl</a:t>
            </a:r>
            <a:r>
              <a:rPr sz="1600" u="heavy" spc="-5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ab/ </a:t>
            </a:r>
            <a:r>
              <a:rPr sz="1600" spc="-5" dirty="0">
                <a:solidFill>
                  <a:srgbClr val="800080"/>
                </a:solidFill>
                <a:latin typeface="Arial"/>
                <a:cs typeface="Arial"/>
                <a:hlinkClick r:id="rId2"/>
              </a:rPr>
              <a:t> </a:t>
            </a:r>
            <a:r>
              <a:rPr sz="1600" u="heavy" spc="-10" dirty="0">
                <a:solidFill>
                  <a:srgbClr val="80008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call-python-libraries.html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050" name="Picture 2" descr="python-vs-matlab">
            <a:extLst>
              <a:ext uri="{FF2B5EF4-FFF2-40B4-BE49-F238E27FC236}">
                <a16:creationId xmlns:a16="http://schemas.microsoft.com/office/drawing/2014/main" id="{E519E0E1-BA0A-89EB-7E2A-43DDB414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67" y="3693759"/>
            <a:ext cx="6218455" cy="288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035" y="471373"/>
            <a:ext cx="4618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Calling </a:t>
            </a:r>
            <a:r>
              <a:rPr spc="-40" dirty="0"/>
              <a:t>MATLAB </a:t>
            </a:r>
            <a:r>
              <a:rPr dirty="0"/>
              <a:t>from</a:t>
            </a:r>
            <a:r>
              <a:rPr spc="-30" dirty="0"/>
              <a:t> </a:t>
            </a:r>
            <a:r>
              <a:rPr spc="-5" dirty="0"/>
              <a:t>Python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pc="-5" dirty="0"/>
              <a:t>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75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pc="-5" dirty="0"/>
              <a:t>Required</a:t>
            </a:r>
            <a:r>
              <a:rPr spc="-15" dirty="0"/>
              <a:t> </a:t>
            </a:r>
            <a:r>
              <a:rPr dirty="0"/>
              <a:t>setup:</a:t>
            </a:r>
          </a:p>
          <a:p>
            <a:pPr marL="756285" lvl="1" indent="-343535">
              <a:lnSpc>
                <a:spcPct val="100000"/>
              </a:lnSpc>
              <a:spcBef>
                <a:spcPts val="400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Run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setup.py</a:t>
            </a:r>
            <a:endParaRPr sz="2000">
              <a:latin typeface="Arial"/>
              <a:cs typeface="Arial"/>
            </a:endParaRPr>
          </a:p>
          <a:p>
            <a:pPr marL="756285" lvl="1" indent="-343535">
              <a:lnSpc>
                <a:spcPct val="100000"/>
              </a:lnSpc>
              <a:spcBef>
                <a:spcPts val="600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Supported Python versions: 2.7,</a:t>
            </a:r>
            <a:r>
              <a:rPr sz="2000" spc="-2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3.6-3.8</a:t>
            </a:r>
            <a:endParaRPr sz="2000">
              <a:latin typeface="Arial"/>
              <a:cs typeface="Arial"/>
            </a:endParaRPr>
          </a:p>
          <a:p>
            <a:pPr marL="756285" lvl="1" indent="-343535">
              <a:lnSpc>
                <a:spcPct val="100000"/>
              </a:lnSpc>
              <a:spcBef>
                <a:spcPts val="600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Also works with virtual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environments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125485"/>
              </a:buClr>
              <a:buFont typeface="Arial"/>
              <a:buChar char="–"/>
            </a:pPr>
            <a:endParaRPr sz="2800"/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pc="-35" dirty="0"/>
              <a:t>MATLAB </a:t>
            </a:r>
            <a:r>
              <a:rPr spc="-5" dirty="0"/>
              <a:t>array</a:t>
            </a:r>
            <a:r>
              <a:rPr spc="-50" dirty="0"/>
              <a:t> </a:t>
            </a:r>
            <a:r>
              <a:rPr dirty="0"/>
              <a:t>type</a:t>
            </a:r>
          </a:p>
          <a:p>
            <a:pPr marL="756285" lvl="1" indent="-343535">
              <a:lnSpc>
                <a:spcPct val="100000"/>
              </a:lnSpc>
              <a:spcBef>
                <a:spcPts val="415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Easy transition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numpy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arrays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125485"/>
              </a:buClr>
              <a:buFont typeface="Arial"/>
              <a:buChar char="–"/>
            </a:pPr>
            <a:endParaRPr sz="2850"/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pc="-5" dirty="0"/>
              <a:t>Demo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25308" y="2514345"/>
            <a:ext cx="36766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More information:  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</a:t>
            </a:r>
            <a:r>
              <a:rPr sz="16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://</a:t>
            </a:r>
            <a:r>
              <a:rPr sz="1600" u="heavy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ww</a:t>
            </a:r>
            <a:r>
              <a:rPr sz="1600" u="heavy" spc="-2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.</a:t>
            </a:r>
            <a:r>
              <a:rPr sz="16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m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ath</a:t>
            </a:r>
            <a:r>
              <a:rPr sz="1600" u="heavy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6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sz="16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ks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.com/he</a:t>
            </a:r>
            <a:r>
              <a:rPr sz="16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p/mat</a:t>
            </a:r>
            <a:r>
              <a:rPr sz="16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ab/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 </a:t>
            </a:r>
            <a:r>
              <a:rPr sz="1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matlab-engine-for-python.html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3200" y="1676400"/>
            <a:ext cx="5257800" cy="585470"/>
          </a:xfrm>
          <a:prstGeom prst="rect">
            <a:avLst/>
          </a:prstGeom>
          <a:solidFill>
            <a:srgbClr val="00003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914"/>
              </a:lnSpc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&gt;&gt; cd</a:t>
            </a:r>
            <a:r>
              <a:rPr sz="16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[matlabroot]/extern/engines/python/</a:t>
            </a:r>
            <a:endParaRPr sz="16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Courier New"/>
                <a:cs typeface="Courier New"/>
              </a:rPr>
              <a:t>&gt;&gt; python 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setup.py</a:t>
            </a:r>
            <a:r>
              <a:rPr sz="16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install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035" y="471373"/>
            <a:ext cx="6432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Other use </a:t>
            </a:r>
            <a:r>
              <a:rPr dirty="0"/>
              <a:t>cases </a:t>
            </a:r>
            <a:r>
              <a:rPr spc="-5" dirty="0"/>
              <a:t>of </a:t>
            </a:r>
            <a:r>
              <a:rPr spc="-40" dirty="0"/>
              <a:t>MATLAB </a:t>
            </a:r>
            <a:r>
              <a:rPr spc="-5" dirty="0"/>
              <a:t>with</a:t>
            </a:r>
            <a:r>
              <a:rPr spc="-30" dirty="0"/>
              <a:t> </a:t>
            </a:r>
            <a:r>
              <a:rPr spc="-5" dirty="0"/>
              <a:t>Python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57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pc="-35" dirty="0"/>
              <a:t>MATLAB </a:t>
            </a:r>
            <a:r>
              <a:rPr spc="-5" dirty="0"/>
              <a:t>Complier</a:t>
            </a:r>
            <a:r>
              <a:rPr spc="15" dirty="0"/>
              <a:t> </a:t>
            </a:r>
            <a:r>
              <a:rPr spc="-5" dirty="0"/>
              <a:t>SDK</a:t>
            </a:r>
          </a:p>
          <a:p>
            <a:pPr marL="413384">
              <a:lnSpc>
                <a:spcPct val="100000"/>
              </a:lnSpc>
              <a:spcBef>
                <a:spcPts val="400"/>
              </a:spcBef>
              <a:tabLst>
                <a:tab pos="756285" algn="l"/>
              </a:tabLst>
            </a:pPr>
            <a:r>
              <a:rPr sz="2000" dirty="0">
                <a:solidFill>
                  <a:srgbClr val="125485"/>
                </a:solidFill>
              </a:rPr>
              <a:t>–	</a:t>
            </a:r>
            <a:r>
              <a:rPr sz="2000" dirty="0"/>
              <a:t>Generate Python packages from </a:t>
            </a:r>
            <a:r>
              <a:rPr sz="2000" spc="-25" dirty="0"/>
              <a:t>MATLAB</a:t>
            </a:r>
            <a:r>
              <a:rPr sz="2000" spc="-315" dirty="0"/>
              <a:t> </a:t>
            </a:r>
            <a:r>
              <a:rPr sz="2000" dirty="0"/>
              <a:t>code</a:t>
            </a:r>
            <a:endParaRPr sz="2000"/>
          </a:p>
          <a:p>
            <a:pPr>
              <a:lnSpc>
                <a:spcPct val="100000"/>
              </a:lnSpc>
            </a:pPr>
            <a:endParaRPr sz="220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/>
          </a:p>
          <a:p>
            <a:pPr marL="353695" indent="-341630">
              <a:lnSpc>
                <a:spcPct val="100000"/>
              </a:lnSpc>
              <a:spcBef>
                <a:spcPts val="5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pc="-40" dirty="0"/>
              <a:t>Tabular</a:t>
            </a:r>
            <a:r>
              <a:rPr spc="-70" dirty="0"/>
              <a:t> </a:t>
            </a:r>
            <a:r>
              <a:rPr spc="-5" dirty="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035" y="3029319"/>
            <a:ext cx="6276340" cy="34937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734060" indent="-344170">
              <a:lnSpc>
                <a:spcPct val="100000"/>
              </a:lnSpc>
              <a:spcBef>
                <a:spcPts val="695"/>
              </a:spcBef>
              <a:buClr>
                <a:srgbClr val="125485"/>
              </a:buClr>
              <a:buChar char="–"/>
              <a:tabLst>
                <a:tab pos="733425" algn="l"/>
                <a:tab pos="734695" algn="l"/>
              </a:tabLst>
            </a:pPr>
            <a:r>
              <a:rPr sz="2000" dirty="0">
                <a:latin typeface="Arial"/>
                <a:cs typeface="Arial"/>
              </a:rPr>
              <a:t>Export and import parquet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files</a:t>
            </a:r>
            <a:endParaRPr sz="2000">
              <a:latin typeface="Arial"/>
              <a:cs typeface="Arial"/>
            </a:endParaRPr>
          </a:p>
          <a:p>
            <a:pPr marL="734060" indent="-344170">
              <a:lnSpc>
                <a:spcPct val="100000"/>
              </a:lnSpc>
              <a:spcBef>
                <a:spcPts val="600"/>
              </a:spcBef>
              <a:buClr>
                <a:srgbClr val="125485"/>
              </a:buClr>
              <a:buChar char="–"/>
              <a:tabLst>
                <a:tab pos="733425" algn="l"/>
                <a:tab pos="734695" algn="l"/>
              </a:tabLst>
            </a:pPr>
            <a:r>
              <a:rPr sz="2000" dirty="0">
                <a:latin typeface="Arial"/>
                <a:cs typeface="Arial"/>
              </a:rPr>
              <a:t>load </a:t>
            </a:r>
            <a:r>
              <a:rPr sz="2000" spc="-5" dirty="0">
                <a:latin typeface="Arial"/>
                <a:cs typeface="Arial"/>
              </a:rPr>
              <a:t>in Python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pandas</a:t>
            </a:r>
            <a:endParaRPr sz="2000">
              <a:latin typeface="Arial"/>
              <a:cs typeface="Arial"/>
            </a:endParaRPr>
          </a:p>
          <a:p>
            <a:pPr marL="734060" indent="-344170">
              <a:lnSpc>
                <a:spcPct val="100000"/>
              </a:lnSpc>
              <a:spcBef>
                <a:spcPts val="600"/>
              </a:spcBef>
              <a:buClr>
                <a:srgbClr val="125485"/>
              </a:buClr>
              <a:buFont typeface="Arial"/>
              <a:buChar char="–"/>
              <a:tabLst>
                <a:tab pos="733425" algn="l"/>
                <a:tab pos="734695" algn="l"/>
              </a:tabLst>
            </a:pPr>
            <a:r>
              <a:rPr sz="2000" b="1" dirty="0">
                <a:latin typeface="Arial"/>
                <a:cs typeface="Arial"/>
              </a:rPr>
              <a:t>Demo :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Link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sz="2000" dirty="0">
                <a:latin typeface="Arial"/>
                <a:cs typeface="Arial"/>
              </a:rPr>
              <a:t>(Download the </a:t>
            </a:r>
            <a:r>
              <a:rPr sz="2000" spc="-5" dirty="0">
                <a:latin typeface="Arial"/>
                <a:cs typeface="Arial"/>
              </a:rPr>
              <a:t>live </a:t>
            </a:r>
            <a:r>
              <a:rPr sz="2000" dirty="0">
                <a:latin typeface="Arial"/>
                <a:cs typeface="Arial"/>
              </a:rPr>
              <a:t>script from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here)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Neural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756285" lvl="1" indent="-343535">
              <a:lnSpc>
                <a:spcPct val="100000"/>
              </a:lnSpc>
              <a:spcBef>
                <a:spcPts val="405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Export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Open Neural Network Exchange</a:t>
            </a:r>
            <a:r>
              <a:rPr sz="2000" spc="-3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format</a:t>
            </a:r>
            <a:endParaRPr sz="2000">
              <a:latin typeface="Arial"/>
              <a:cs typeface="Arial"/>
            </a:endParaRPr>
          </a:p>
          <a:p>
            <a:pPr marL="756285" lvl="1" indent="-343535">
              <a:lnSpc>
                <a:spcPct val="100000"/>
              </a:lnSpc>
              <a:spcBef>
                <a:spcPts val="515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Import Keras model: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1800" spc="-20" dirty="0">
                <a:latin typeface="Courier New"/>
                <a:cs typeface="Courier New"/>
              </a:rPr>
              <a:t>importKerasNetwork</a:t>
            </a:r>
            <a:endParaRPr sz="1800">
              <a:latin typeface="Courier New"/>
              <a:cs typeface="Courier New"/>
            </a:endParaRPr>
          </a:p>
          <a:p>
            <a:pPr marL="756285" lvl="1" indent="-343535">
              <a:lnSpc>
                <a:spcPct val="100000"/>
              </a:lnSpc>
              <a:spcBef>
                <a:spcPts val="600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Import </a:t>
            </a:r>
            <a:r>
              <a:rPr sz="2000" spc="-20" dirty="0">
                <a:latin typeface="Arial"/>
                <a:cs typeface="Arial"/>
              </a:rPr>
              <a:t>Caffe </a:t>
            </a:r>
            <a:r>
              <a:rPr sz="2000" dirty="0">
                <a:latin typeface="Arial"/>
                <a:cs typeface="Arial"/>
              </a:rPr>
              <a:t>model: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1800" spc="-20" dirty="0">
                <a:latin typeface="Courier New"/>
                <a:cs typeface="Courier New"/>
              </a:rPr>
              <a:t>importCaffeNetwork</a:t>
            </a:r>
            <a:endParaRPr sz="1800">
              <a:latin typeface="Courier New"/>
              <a:cs typeface="Courier New"/>
            </a:endParaRPr>
          </a:p>
          <a:p>
            <a:pPr marL="756285" lvl="1" indent="-343535">
              <a:lnSpc>
                <a:spcPct val="100000"/>
              </a:lnSpc>
              <a:spcBef>
                <a:spcPts val="685"/>
              </a:spcBef>
              <a:buClr>
                <a:srgbClr val="125485"/>
              </a:buClr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Arial"/>
                <a:cs typeface="Arial"/>
              </a:rPr>
              <a:t>Demo: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Link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 </a:t>
            </a:r>
            <a:r>
              <a:rPr sz="2000" dirty="0">
                <a:latin typeface="Arial"/>
                <a:cs typeface="Arial"/>
              </a:rPr>
              <a:t>(Download the </a:t>
            </a:r>
            <a:r>
              <a:rPr sz="2000" spc="-5" dirty="0">
                <a:latin typeface="Arial"/>
                <a:cs typeface="Arial"/>
              </a:rPr>
              <a:t>live </a:t>
            </a:r>
            <a:r>
              <a:rPr sz="2000" dirty="0">
                <a:latin typeface="Arial"/>
                <a:cs typeface="Arial"/>
              </a:rPr>
              <a:t>script from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here)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98535" y="1304544"/>
            <a:ext cx="973835" cy="874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756647" y="1260347"/>
            <a:ext cx="753110" cy="854710"/>
            <a:chOff x="9756647" y="1260347"/>
            <a:chExt cx="753110" cy="854710"/>
          </a:xfrm>
        </p:grpSpPr>
        <p:sp>
          <p:nvSpPr>
            <p:cNvPr id="7" name="object 7"/>
            <p:cNvSpPr/>
            <p:nvPr/>
          </p:nvSpPr>
          <p:spPr>
            <a:xfrm>
              <a:off x="9892283" y="1260347"/>
              <a:ext cx="617220" cy="854710"/>
            </a:xfrm>
            <a:custGeom>
              <a:avLst/>
              <a:gdLst/>
              <a:ahLst/>
              <a:cxnLst/>
              <a:rect l="l" t="t" r="r" b="b"/>
              <a:pathLst>
                <a:path w="617220" h="854710">
                  <a:moveTo>
                    <a:pt x="379095" y="0"/>
                  </a:moveTo>
                  <a:lnTo>
                    <a:pt x="376936" y="888"/>
                  </a:lnTo>
                  <a:lnTo>
                    <a:pt x="18288" y="888"/>
                  </a:lnTo>
                  <a:lnTo>
                    <a:pt x="11175" y="2286"/>
                  </a:lnTo>
                  <a:lnTo>
                    <a:pt x="5334" y="6223"/>
                  </a:lnTo>
                  <a:lnTo>
                    <a:pt x="1397" y="12064"/>
                  </a:lnTo>
                  <a:lnTo>
                    <a:pt x="0" y="19050"/>
                  </a:lnTo>
                  <a:lnTo>
                    <a:pt x="0" y="836167"/>
                  </a:lnTo>
                  <a:lnTo>
                    <a:pt x="1397" y="843279"/>
                  </a:lnTo>
                  <a:lnTo>
                    <a:pt x="5334" y="848994"/>
                  </a:lnTo>
                  <a:lnTo>
                    <a:pt x="11175" y="852931"/>
                  </a:lnTo>
                  <a:lnTo>
                    <a:pt x="18288" y="854328"/>
                  </a:lnTo>
                  <a:lnTo>
                    <a:pt x="596900" y="854328"/>
                  </a:lnTo>
                  <a:lnTo>
                    <a:pt x="603885" y="852931"/>
                  </a:lnTo>
                  <a:lnTo>
                    <a:pt x="609726" y="848994"/>
                  </a:lnTo>
                  <a:lnTo>
                    <a:pt x="613410" y="843279"/>
                  </a:lnTo>
                  <a:lnTo>
                    <a:pt x="614680" y="836167"/>
                  </a:lnTo>
                  <a:lnTo>
                    <a:pt x="614680" y="818006"/>
                  </a:lnTo>
                  <a:lnTo>
                    <a:pt x="36957" y="818006"/>
                  </a:lnTo>
                  <a:lnTo>
                    <a:pt x="36957" y="37211"/>
                  </a:lnTo>
                  <a:lnTo>
                    <a:pt x="427736" y="37211"/>
                  </a:lnTo>
                  <a:lnTo>
                    <a:pt x="391668" y="5334"/>
                  </a:lnTo>
                  <a:lnTo>
                    <a:pt x="386842" y="888"/>
                  </a:lnTo>
                  <a:lnTo>
                    <a:pt x="379095" y="0"/>
                  </a:lnTo>
                  <a:close/>
                </a:path>
                <a:path w="617220" h="854710">
                  <a:moveTo>
                    <a:pt x="578612" y="171068"/>
                  </a:moveTo>
                  <a:lnTo>
                    <a:pt x="578612" y="818006"/>
                  </a:lnTo>
                  <a:lnTo>
                    <a:pt x="614680" y="818006"/>
                  </a:lnTo>
                  <a:lnTo>
                    <a:pt x="614680" y="217042"/>
                  </a:lnTo>
                  <a:lnTo>
                    <a:pt x="616966" y="211327"/>
                  </a:lnTo>
                  <a:lnTo>
                    <a:pt x="614680" y="203073"/>
                  </a:lnTo>
                  <a:lnTo>
                    <a:pt x="612901" y="201549"/>
                  </a:lnTo>
                  <a:lnTo>
                    <a:pt x="612775" y="201294"/>
                  </a:lnTo>
                  <a:lnTo>
                    <a:pt x="578612" y="171068"/>
                  </a:lnTo>
                  <a:close/>
                </a:path>
                <a:path w="617220" h="854710">
                  <a:moveTo>
                    <a:pt x="427736" y="37211"/>
                  </a:moveTo>
                  <a:lnTo>
                    <a:pt x="361823" y="37211"/>
                  </a:lnTo>
                  <a:lnTo>
                    <a:pt x="361823" y="215900"/>
                  </a:lnTo>
                  <a:lnTo>
                    <a:pt x="364109" y="220472"/>
                  </a:lnTo>
                  <a:lnTo>
                    <a:pt x="370459" y="227711"/>
                  </a:lnTo>
                  <a:lnTo>
                    <a:pt x="375031" y="229488"/>
                  </a:lnTo>
                  <a:lnTo>
                    <a:pt x="578612" y="229488"/>
                  </a:lnTo>
                  <a:lnTo>
                    <a:pt x="578612" y="193166"/>
                  </a:lnTo>
                  <a:lnTo>
                    <a:pt x="398272" y="193166"/>
                  </a:lnTo>
                  <a:lnTo>
                    <a:pt x="398272" y="59562"/>
                  </a:lnTo>
                  <a:lnTo>
                    <a:pt x="452941" y="59562"/>
                  </a:lnTo>
                  <a:lnTo>
                    <a:pt x="427736" y="37211"/>
                  </a:lnTo>
                  <a:close/>
                </a:path>
                <a:path w="617220" h="854710">
                  <a:moveTo>
                    <a:pt x="452941" y="59562"/>
                  </a:moveTo>
                  <a:lnTo>
                    <a:pt x="398272" y="59562"/>
                  </a:lnTo>
                  <a:lnTo>
                    <a:pt x="548894" y="193166"/>
                  </a:lnTo>
                  <a:lnTo>
                    <a:pt x="548894" y="144652"/>
                  </a:lnTo>
                  <a:lnTo>
                    <a:pt x="452941" y="59562"/>
                  </a:lnTo>
                  <a:close/>
                </a:path>
                <a:path w="617220" h="854710">
                  <a:moveTo>
                    <a:pt x="548894" y="144652"/>
                  </a:moveTo>
                  <a:lnTo>
                    <a:pt x="548894" y="193166"/>
                  </a:lnTo>
                  <a:lnTo>
                    <a:pt x="578612" y="193166"/>
                  </a:lnTo>
                  <a:lnTo>
                    <a:pt x="578612" y="171068"/>
                  </a:lnTo>
                  <a:lnTo>
                    <a:pt x="548894" y="144652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65791" y="1687067"/>
              <a:ext cx="481330" cy="216535"/>
            </a:xfrm>
            <a:custGeom>
              <a:avLst/>
              <a:gdLst/>
              <a:ahLst/>
              <a:cxnLst/>
              <a:rect l="l" t="t" r="r" b="b"/>
              <a:pathLst>
                <a:path w="481329" h="216535">
                  <a:moveTo>
                    <a:pt x="463041" y="0"/>
                  </a:moveTo>
                  <a:lnTo>
                    <a:pt x="18160" y="0"/>
                  </a:lnTo>
                  <a:lnTo>
                    <a:pt x="11175" y="1397"/>
                  </a:lnTo>
                  <a:lnTo>
                    <a:pt x="5333" y="5334"/>
                  </a:lnTo>
                  <a:lnTo>
                    <a:pt x="1397" y="11176"/>
                  </a:lnTo>
                  <a:lnTo>
                    <a:pt x="0" y="18161"/>
                  </a:lnTo>
                  <a:lnTo>
                    <a:pt x="0" y="198120"/>
                  </a:lnTo>
                  <a:lnTo>
                    <a:pt x="1397" y="205232"/>
                  </a:lnTo>
                  <a:lnTo>
                    <a:pt x="5333" y="210947"/>
                  </a:lnTo>
                  <a:lnTo>
                    <a:pt x="11175" y="214884"/>
                  </a:lnTo>
                  <a:lnTo>
                    <a:pt x="18160" y="216281"/>
                  </a:lnTo>
                  <a:lnTo>
                    <a:pt x="463041" y="216281"/>
                  </a:lnTo>
                  <a:lnTo>
                    <a:pt x="470026" y="214884"/>
                  </a:lnTo>
                  <a:lnTo>
                    <a:pt x="475868" y="210947"/>
                  </a:lnTo>
                  <a:lnTo>
                    <a:pt x="479678" y="205232"/>
                  </a:lnTo>
                  <a:lnTo>
                    <a:pt x="481202" y="198120"/>
                  </a:lnTo>
                  <a:lnTo>
                    <a:pt x="481202" y="18161"/>
                  </a:lnTo>
                  <a:lnTo>
                    <a:pt x="479678" y="11176"/>
                  </a:lnTo>
                  <a:lnTo>
                    <a:pt x="475868" y="5334"/>
                  </a:lnTo>
                  <a:lnTo>
                    <a:pt x="470026" y="1397"/>
                  </a:lnTo>
                  <a:lnTo>
                    <a:pt x="463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756648" y="1677923"/>
              <a:ext cx="501015" cy="236220"/>
            </a:xfrm>
            <a:custGeom>
              <a:avLst/>
              <a:gdLst/>
              <a:ahLst/>
              <a:cxnLst/>
              <a:rect l="l" t="t" r="r" b="b"/>
              <a:pathLst>
                <a:path w="501015" h="236219">
                  <a:moveTo>
                    <a:pt x="500761" y="27432"/>
                  </a:moveTo>
                  <a:lnTo>
                    <a:pt x="482473" y="1854"/>
                  </a:lnTo>
                  <a:lnTo>
                    <a:pt x="482473" y="22352"/>
                  </a:lnTo>
                  <a:lnTo>
                    <a:pt x="482473" y="213487"/>
                  </a:lnTo>
                  <a:lnTo>
                    <a:pt x="478409" y="217551"/>
                  </a:lnTo>
                  <a:lnTo>
                    <a:pt x="22352" y="217551"/>
                  </a:lnTo>
                  <a:lnTo>
                    <a:pt x="18288" y="213487"/>
                  </a:lnTo>
                  <a:lnTo>
                    <a:pt x="18288" y="22352"/>
                  </a:lnTo>
                  <a:lnTo>
                    <a:pt x="22352" y="18288"/>
                  </a:lnTo>
                  <a:lnTo>
                    <a:pt x="478409" y="18288"/>
                  </a:lnTo>
                  <a:lnTo>
                    <a:pt x="482473" y="22352"/>
                  </a:lnTo>
                  <a:lnTo>
                    <a:pt x="482473" y="1854"/>
                  </a:lnTo>
                  <a:lnTo>
                    <a:pt x="473456" y="0"/>
                  </a:lnTo>
                  <a:lnTo>
                    <a:pt x="27305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208407"/>
                  </a:lnTo>
                  <a:lnTo>
                    <a:pt x="2159" y="219075"/>
                  </a:lnTo>
                  <a:lnTo>
                    <a:pt x="8001" y="227838"/>
                  </a:lnTo>
                  <a:lnTo>
                    <a:pt x="16764" y="233680"/>
                  </a:lnTo>
                  <a:lnTo>
                    <a:pt x="27305" y="235839"/>
                  </a:lnTo>
                  <a:lnTo>
                    <a:pt x="473456" y="235839"/>
                  </a:lnTo>
                  <a:lnTo>
                    <a:pt x="500761" y="208407"/>
                  </a:lnTo>
                  <a:lnTo>
                    <a:pt x="500761" y="27432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10571" y="1278635"/>
              <a:ext cx="577215" cy="818515"/>
            </a:xfrm>
            <a:custGeom>
              <a:avLst/>
              <a:gdLst/>
              <a:ahLst/>
              <a:cxnLst/>
              <a:rect l="l" t="t" r="r" b="b"/>
              <a:pathLst>
                <a:path w="577215" h="818514">
                  <a:moveTo>
                    <a:pt x="360806" y="0"/>
                  </a:moveTo>
                  <a:lnTo>
                    <a:pt x="0" y="0"/>
                  </a:lnTo>
                  <a:lnTo>
                    <a:pt x="0" y="818006"/>
                  </a:lnTo>
                  <a:lnTo>
                    <a:pt x="577214" y="818006"/>
                  </a:lnTo>
                  <a:lnTo>
                    <a:pt x="577214" y="192404"/>
                  </a:lnTo>
                  <a:lnTo>
                    <a:pt x="360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06000" y="1274063"/>
              <a:ext cx="586740" cy="827405"/>
            </a:xfrm>
            <a:custGeom>
              <a:avLst/>
              <a:gdLst/>
              <a:ahLst/>
              <a:cxnLst/>
              <a:rect l="l" t="t" r="r" b="b"/>
              <a:pathLst>
                <a:path w="586740" h="827405">
                  <a:moveTo>
                    <a:pt x="586486" y="825500"/>
                  </a:moveTo>
                  <a:lnTo>
                    <a:pt x="586105" y="822833"/>
                  </a:lnTo>
                  <a:lnTo>
                    <a:pt x="586105" y="818261"/>
                  </a:lnTo>
                  <a:lnTo>
                    <a:pt x="586105" y="196088"/>
                  </a:lnTo>
                  <a:lnTo>
                    <a:pt x="585597" y="194818"/>
                  </a:lnTo>
                  <a:lnTo>
                    <a:pt x="584708" y="193802"/>
                  </a:lnTo>
                  <a:lnTo>
                    <a:pt x="577469" y="187375"/>
                  </a:lnTo>
                  <a:lnTo>
                    <a:pt x="577469" y="198882"/>
                  </a:lnTo>
                  <a:lnTo>
                    <a:pt x="577469" y="818261"/>
                  </a:lnTo>
                  <a:lnTo>
                    <a:pt x="9144" y="818261"/>
                  </a:lnTo>
                  <a:lnTo>
                    <a:pt x="9144" y="8636"/>
                  </a:lnTo>
                  <a:lnTo>
                    <a:pt x="363728" y="8636"/>
                  </a:lnTo>
                  <a:lnTo>
                    <a:pt x="577469" y="198882"/>
                  </a:lnTo>
                  <a:lnTo>
                    <a:pt x="577469" y="187375"/>
                  </a:lnTo>
                  <a:lnTo>
                    <a:pt x="376428" y="8636"/>
                  </a:lnTo>
                  <a:lnTo>
                    <a:pt x="367411" y="508"/>
                  </a:lnTo>
                  <a:lnTo>
                    <a:pt x="366014" y="0"/>
                  </a:lnTo>
                  <a:lnTo>
                    <a:pt x="1778" y="0"/>
                  </a:lnTo>
                  <a:lnTo>
                    <a:pt x="0" y="1778"/>
                  </a:lnTo>
                  <a:lnTo>
                    <a:pt x="0" y="825500"/>
                  </a:lnTo>
                  <a:lnTo>
                    <a:pt x="1778" y="827278"/>
                  </a:lnTo>
                  <a:lnTo>
                    <a:pt x="584200" y="827278"/>
                  </a:lnTo>
                  <a:lnTo>
                    <a:pt x="586486" y="82550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67187" y="1274063"/>
              <a:ext cx="225551" cy="2011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61219" y="1682495"/>
              <a:ext cx="490474" cy="2265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9162288" y="1655064"/>
            <a:ext cx="441959" cy="193040"/>
          </a:xfrm>
          <a:custGeom>
            <a:avLst/>
            <a:gdLst/>
            <a:ahLst/>
            <a:cxnLst/>
            <a:rect l="l" t="t" r="r" b="b"/>
            <a:pathLst>
              <a:path w="441959" h="193039">
                <a:moveTo>
                  <a:pt x="344169" y="0"/>
                </a:moveTo>
                <a:lnTo>
                  <a:pt x="344169" y="65024"/>
                </a:lnTo>
                <a:lnTo>
                  <a:pt x="0" y="65024"/>
                </a:lnTo>
                <a:lnTo>
                  <a:pt x="0" y="128524"/>
                </a:lnTo>
                <a:lnTo>
                  <a:pt x="344169" y="128524"/>
                </a:lnTo>
                <a:lnTo>
                  <a:pt x="344169" y="193039"/>
                </a:lnTo>
                <a:lnTo>
                  <a:pt x="441451" y="96774"/>
                </a:lnTo>
                <a:lnTo>
                  <a:pt x="344169" y="0"/>
                </a:lnTo>
                <a:close/>
              </a:path>
            </a:pathLst>
          </a:custGeom>
          <a:solidFill>
            <a:srgbClr val="2E7C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71231" y="2662427"/>
            <a:ext cx="3700272" cy="1103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78290" y="2771012"/>
            <a:ext cx="480059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9"/>
              </a:rPr>
              <a:t>A B C</a:t>
            </a:r>
            <a:r>
              <a:rPr sz="550" u="sng" spc="1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5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9"/>
              </a:rPr>
              <a:t>D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43088" y="3351276"/>
            <a:ext cx="2091055" cy="672465"/>
            <a:chOff x="7943088" y="3351276"/>
            <a:chExt cx="2091055" cy="672465"/>
          </a:xfrm>
        </p:grpSpPr>
        <p:sp>
          <p:nvSpPr>
            <p:cNvPr id="18" name="object 18"/>
            <p:cNvSpPr/>
            <p:nvPr/>
          </p:nvSpPr>
          <p:spPr>
            <a:xfrm>
              <a:off x="7943088" y="3351276"/>
              <a:ext cx="286511" cy="2590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59368" y="3657600"/>
              <a:ext cx="1374648" cy="3657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130795" y="4480559"/>
            <a:ext cx="4709160" cy="2054860"/>
            <a:chOff x="7130795" y="4480559"/>
            <a:chExt cx="4709160" cy="2054860"/>
          </a:xfrm>
        </p:grpSpPr>
        <p:sp>
          <p:nvSpPr>
            <p:cNvPr id="21" name="object 21"/>
            <p:cNvSpPr/>
            <p:nvPr/>
          </p:nvSpPr>
          <p:spPr>
            <a:xfrm>
              <a:off x="7130795" y="4666487"/>
              <a:ext cx="784860" cy="333375"/>
            </a:xfrm>
            <a:custGeom>
              <a:avLst/>
              <a:gdLst/>
              <a:ahLst/>
              <a:cxnLst/>
              <a:rect l="l" t="t" r="r" b="b"/>
              <a:pathLst>
                <a:path w="784859" h="333375">
                  <a:moveTo>
                    <a:pt x="728599" y="0"/>
                  </a:moveTo>
                  <a:lnTo>
                    <a:pt x="56006" y="0"/>
                  </a:lnTo>
                  <a:lnTo>
                    <a:pt x="34289" y="4318"/>
                  </a:lnTo>
                  <a:lnTo>
                    <a:pt x="16509" y="16256"/>
                  </a:lnTo>
                  <a:lnTo>
                    <a:pt x="4445" y="33909"/>
                  </a:lnTo>
                  <a:lnTo>
                    <a:pt x="0" y="55499"/>
                  </a:lnTo>
                  <a:lnTo>
                    <a:pt x="0" y="277622"/>
                  </a:lnTo>
                  <a:lnTo>
                    <a:pt x="4445" y="299212"/>
                  </a:lnTo>
                  <a:lnTo>
                    <a:pt x="16509" y="316864"/>
                  </a:lnTo>
                  <a:lnTo>
                    <a:pt x="34289" y="328803"/>
                  </a:lnTo>
                  <a:lnTo>
                    <a:pt x="56006" y="333120"/>
                  </a:lnTo>
                  <a:lnTo>
                    <a:pt x="728599" y="333120"/>
                  </a:lnTo>
                  <a:lnTo>
                    <a:pt x="750315" y="328803"/>
                  </a:lnTo>
                  <a:lnTo>
                    <a:pt x="768223" y="316864"/>
                  </a:lnTo>
                  <a:lnTo>
                    <a:pt x="780287" y="299212"/>
                  </a:lnTo>
                  <a:lnTo>
                    <a:pt x="784605" y="277622"/>
                  </a:lnTo>
                  <a:lnTo>
                    <a:pt x="784605" y="55499"/>
                  </a:lnTo>
                  <a:lnTo>
                    <a:pt x="780287" y="33909"/>
                  </a:lnTo>
                  <a:lnTo>
                    <a:pt x="768223" y="16256"/>
                  </a:lnTo>
                  <a:lnTo>
                    <a:pt x="750315" y="4318"/>
                  </a:lnTo>
                  <a:lnTo>
                    <a:pt x="728599" y="0"/>
                  </a:lnTo>
                  <a:close/>
                </a:path>
              </a:pathLst>
            </a:custGeom>
            <a:solidFill>
              <a:srgbClr val="E1DF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61860" y="4721415"/>
              <a:ext cx="518159" cy="82550"/>
            </a:xfrm>
            <a:custGeom>
              <a:avLst/>
              <a:gdLst/>
              <a:ahLst/>
              <a:cxnLst/>
              <a:rect l="l" t="t" r="r" b="b"/>
              <a:pathLst>
                <a:path w="518159" h="82550">
                  <a:moveTo>
                    <a:pt x="44069" y="6794"/>
                  </a:moveTo>
                  <a:lnTo>
                    <a:pt x="0" y="6794"/>
                  </a:lnTo>
                  <a:lnTo>
                    <a:pt x="0" y="14160"/>
                  </a:lnTo>
                  <a:lnTo>
                    <a:pt x="17907" y="14160"/>
                  </a:lnTo>
                  <a:lnTo>
                    <a:pt x="17907" y="79057"/>
                  </a:lnTo>
                  <a:lnTo>
                    <a:pt x="26035" y="79057"/>
                  </a:lnTo>
                  <a:lnTo>
                    <a:pt x="26035" y="14160"/>
                  </a:lnTo>
                  <a:lnTo>
                    <a:pt x="44069" y="14160"/>
                  </a:lnTo>
                  <a:lnTo>
                    <a:pt x="44069" y="6794"/>
                  </a:lnTo>
                  <a:close/>
                </a:path>
                <a:path w="518159" h="82550">
                  <a:moveTo>
                    <a:pt x="90932" y="58102"/>
                  </a:moveTo>
                  <a:lnTo>
                    <a:pt x="82677" y="37909"/>
                  </a:lnTo>
                  <a:lnTo>
                    <a:pt x="82677" y="51625"/>
                  </a:lnTo>
                  <a:lnTo>
                    <a:pt x="55245" y="51625"/>
                  </a:lnTo>
                  <a:lnTo>
                    <a:pt x="56134" y="45148"/>
                  </a:lnTo>
                  <a:lnTo>
                    <a:pt x="62357" y="39814"/>
                  </a:lnTo>
                  <a:lnTo>
                    <a:pt x="76073" y="39814"/>
                  </a:lnTo>
                  <a:lnTo>
                    <a:pt x="81661" y="45148"/>
                  </a:lnTo>
                  <a:lnTo>
                    <a:pt x="82677" y="51625"/>
                  </a:lnTo>
                  <a:lnTo>
                    <a:pt x="82677" y="37909"/>
                  </a:lnTo>
                  <a:lnTo>
                    <a:pt x="78867" y="34861"/>
                  </a:lnTo>
                  <a:lnTo>
                    <a:pt x="69088" y="32702"/>
                  </a:lnTo>
                  <a:lnTo>
                    <a:pt x="59436" y="34607"/>
                  </a:lnTo>
                  <a:lnTo>
                    <a:pt x="52451" y="39941"/>
                  </a:lnTo>
                  <a:lnTo>
                    <a:pt x="48133" y="47688"/>
                  </a:lnTo>
                  <a:lnTo>
                    <a:pt x="46736" y="57086"/>
                  </a:lnTo>
                  <a:lnTo>
                    <a:pt x="48260" y="66230"/>
                  </a:lnTo>
                  <a:lnTo>
                    <a:pt x="52832" y="73596"/>
                  </a:lnTo>
                  <a:lnTo>
                    <a:pt x="59944" y="78549"/>
                  </a:lnTo>
                  <a:lnTo>
                    <a:pt x="69215" y="80327"/>
                  </a:lnTo>
                  <a:lnTo>
                    <a:pt x="78613" y="80327"/>
                  </a:lnTo>
                  <a:lnTo>
                    <a:pt x="86106" y="75755"/>
                  </a:lnTo>
                  <a:lnTo>
                    <a:pt x="87490" y="73215"/>
                  </a:lnTo>
                  <a:lnTo>
                    <a:pt x="90551" y="67627"/>
                  </a:lnTo>
                  <a:lnTo>
                    <a:pt x="83947" y="63944"/>
                  </a:lnTo>
                  <a:lnTo>
                    <a:pt x="80899" y="69278"/>
                  </a:lnTo>
                  <a:lnTo>
                    <a:pt x="76581" y="73215"/>
                  </a:lnTo>
                  <a:lnTo>
                    <a:pt x="60960" y="73215"/>
                  </a:lnTo>
                  <a:lnTo>
                    <a:pt x="54864" y="66484"/>
                  </a:lnTo>
                  <a:lnTo>
                    <a:pt x="54737" y="58102"/>
                  </a:lnTo>
                  <a:lnTo>
                    <a:pt x="90932" y="58102"/>
                  </a:lnTo>
                  <a:close/>
                </a:path>
                <a:path w="518159" h="82550">
                  <a:moveTo>
                    <a:pt x="141859" y="41719"/>
                  </a:moveTo>
                  <a:lnTo>
                    <a:pt x="138938" y="32702"/>
                  </a:lnTo>
                  <a:lnTo>
                    <a:pt x="120396" y="32702"/>
                  </a:lnTo>
                  <a:lnTo>
                    <a:pt x="116205" y="35115"/>
                  </a:lnTo>
                  <a:lnTo>
                    <a:pt x="113030" y="39433"/>
                  </a:lnTo>
                  <a:lnTo>
                    <a:pt x="112776" y="39433"/>
                  </a:lnTo>
                  <a:lnTo>
                    <a:pt x="112776" y="34099"/>
                  </a:lnTo>
                  <a:lnTo>
                    <a:pt x="104902" y="34099"/>
                  </a:lnTo>
                  <a:lnTo>
                    <a:pt x="104902" y="79057"/>
                  </a:lnTo>
                  <a:lnTo>
                    <a:pt x="112776" y="79057"/>
                  </a:lnTo>
                  <a:lnTo>
                    <a:pt x="112776" y="49593"/>
                  </a:lnTo>
                  <a:lnTo>
                    <a:pt x="113411" y="39814"/>
                  </a:lnTo>
                  <a:lnTo>
                    <a:pt x="133477" y="39814"/>
                  </a:lnTo>
                  <a:lnTo>
                    <a:pt x="133985" y="46418"/>
                  </a:lnTo>
                  <a:lnTo>
                    <a:pt x="133985" y="79057"/>
                  </a:lnTo>
                  <a:lnTo>
                    <a:pt x="141859" y="79057"/>
                  </a:lnTo>
                  <a:lnTo>
                    <a:pt x="141859" y="41719"/>
                  </a:lnTo>
                  <a:close/>
                </a:path>
                <a:path w="518159" h="82550">
                  <a:moveTo>
                    <a:pt x="186944" y="58102"/>
                  </a:moveTo>
                  <a:lnTo>
                    <a:pt x="181610" y="54927"/>
                  </a:lnTo>
                  <a:lnTo>
                    <a:pt x="170815" y="50482"/>
                  </a:lnTo>
                  <a:lnTo>
                    <a:pt x="165481" y="48958"/>
                  </a:lnTo>
                  <a:lnTo>
                    <a:pt x="165481" y="41973"/>
                  </a:lnTo>
                  <a:lnTo>
                    <a:pt x="168402" y="39814"/>
                  </a:lnTo>
                  <a:lnTo>
                    <a:pt x="173990" y="39814"/>
                  </a:lnTo>
                  <a:lnTo>
                    <a:pt x="176403" y="42100"/>
                  </a:lnTo>
                  <a:lnTo>
                    <a:pt x="177419" y="44386"/>
                  </a:lnTo>
                  <a:lnTo>
                    <a:pt x="183896" y="41084"/>
                  </a:lnTo>
                  <a:lnTo>
                    <a:pt x="181864" y="36385"/>
                  </a:lnTo>
                  <a:lnTo>
                    <a:pt x="177038" y="32702"/>
                  </a:lnTo>
                  <a:lnTo>
                    <a:pt x="164211" y="32702"/>
                  </a:lnTo>
                  <a:lnTo>
                    <a:pt x="157988" y="37909"/>
                  </a:lnTo>
                  <a:lnTo>
                    <a:pt x="157988" y="45402"/>
                  </a:lnTo>
                  <a:lnTo>
                    <a:pt x="161163" y="53276"/>
                  </a:lnTo>
                  <a:lnTo>
                    <a:pt x="168402" y="57340"/>
                  </a:lnTo>
                  <a:lnTo>
                    <a:pt x="175514" y="60769"/>
                  </a:lnTo>
                  <a:lnTo>
                    <a:pt x="178816" y="66230"/>
                  </a:lnTo>
                  <a:lnTo>
                    <a:pt x="178816" y="70421"/>
                  </a:lnTo>
                  <a:lnTo>
                    <a:pt x="175514" y="73215"/>
                  </a:lnTo>
                  <a:lnTo>
                    <a:pt x="166116" y="73215"/>
                  </a:lnTo>
                  <a:lnTo>
                    <a:pt x="163957" y="70167"/>
                  </a:lnTo>
                  <a:lnTo>
                    <a:pt x="161925" y="65976"/>
                  </a:lnTo>
                  <a:lnTo>
                    <a:pt x="154940" y="68897"/>
                  </a:lnTo>
                  <a:lnTo>
                    <a:pt x="157480" y="76009"/>
                  </a:lnTo>
                  <a:lnTo>
                    <a:pt x="163576" y="80327"/>
                  </a:lnTo>
                  <a:lnTo>
                    <a:pt x="179832" y="80327"/>
                  </a:lnTo>
                  <a:lnTo>
                    <a:pt x="186944" y="74231"/>
                  </a:lnTo>
                  <a:lnTo>
                    <a:pt x="186944" y="58102"/>
                  </a:lnTo>
                  <a:close/>
                </a:path>
                <a:path w="518159" h="82550">
                  <a:moveTo>
                    <a:pt x="245618" y="56578"/>
                  </a:moveTo>
                  <a:lnTo>
                    <a:pt x="243713" y="47307"/>
                  </a:lnTo>
                  <a:lnTo>
                    <a:pt x="238506" y="39814"/>
                  </a:lnTo>
                  <a:lnTo>
                    <a:pt x="237744" y="39179"/>
                  </a:lnTo>
                  <a:lnTo>
                    <a:pt x="237744" y="65722"/>
                  </a:lnTo>
                  <a:lnTo>
                    <a:pt x="231013" y="73215"/>
                  </a:lnTo>
                  <a:lnTo>
                    <a:pt x="211582" y="73215"/>
                  </a:lnTo>
                  <a:lnTo>
                    <a:pt x="204978" y="65722"/>
                  </a:lnTo>
                  <a:lnTo>
                    <a:pt x="204978" y="47307"/>
                  </a:lnTo>
                  <a:lnTo>
                    <a:pt x="211582" y="39814"/>
                  </a:lnTo>
                  <a:lnTo>
                    <a:pt x="231013" y="39814"/>
                  </a:lnTo>
                  <a:lnTo>
                    <a:pt x="237617" y="47307"/>
                  </a:lnTo>
                  <a:lnTo>
                    <a:pt x="237744" y="65722"/>
                  </a:lnTo>
                  <a:lnTo>
                    <a:pt x="237744" y="39179"/>
                  </a:lnTo>
                  <a:lnTo>
                    <a:pt x="230759" y="34607"/>
                  </a:lnTo>
                  <a:lnTo>
                    <a:pt x="221361" y="32702"/>
                  </a:lnTo>
                  <a:lnTo>
                    <a:pt x="211836" y="34607"/>
                  </a:lnTo>
                  <a:lnTo>
                    <a:pt x="204216" y="39687"/>
                  </a:lnTo>
                  <a:lnTo>
                    <a:pt x="199009" y="47307"/>
                  </a:lnTo>
                  <a:lnTo>
                    <a:pt x="197104" y="56578"/>
                  </a:lnTo>
                  <a:lnTo>
                    <a:pt x="199009" y="65976"/>
                  </a:lnTo>
                  <a:lnTo>
                    <a:pt x="204216" y="73469"/>
                  </a:lnTo>
                  <a:lnTo>
                    <a:pt x="211836" y="78422"/>
                  </a:lnTo>
                  <a:lnTo>
                    <a:pt x="221361" y="80327"/>
                  </a:lnTo>
                  <a:lnTo>
                    <a:pt x="230759" y="78422"/>
                  </a:lnTo>
                  <a:lnTo>
                    <a:pt x="238506" y="73469"/>
                  </a:lnTo>
                  <a:lnTo>
                    <a:pt x="238633" y="73215"/>
                  </a:lnTo>
                  <a:lnTo>
                    <a:pt x="243713" y="65976"/>
                  </a:lnTo>
                  <a:lnTo>
                    <a:pt x="245618" y="56578"/>
                  </a:lnTo>
                  <a:close/>
                </a:path>
                <a:path w="518159" h="82550">
                  <a:moveTo>
                    <a:pt x="284734" y="34734"/>
                  </a:moveTo>
                  <a:lnTo>
                    <a:pt x="280289" y="32702"/>
                  </a:lnTo>
                  <a:lnTo>
                    <a:pt x="272542" y="32702"/>
                  </a:lnTo>
                  <a:lnTo>
                    <a:pt x="270129" y="35242"/>
                  </a:lnTo>
                  <a:lnTo>
                    <a:pt x="267462" y="38798"/>
                  </a:lnTo>
                  <a:lnTo>
                    <a:pt x="267335" y="33972"/>
                  </a:lnTo>
                  <a:lnTo>
                    <a:pt x="259461" y="33972"/>
                  </a:lnTo>
                  <a:lnTo>
                    <a:pt x="259461" y="79057"/>
                  </a:lnTo>
                  <a:lnTo>
                    <a:pt x="267335" y="79057"/>
                  </a:lnTo>
                  <a:lnTo>
                    <a:pt x="267335" y="50609"/>
                  </a:lnTo>
                  <a:lnTo>
                    <a:pt x="267716" y="39814"/>
                  </a:lnTo>
                  <a:lnTo>
                    <a:pt x="278257" y="39814"/>
                  </a:lnTo>
                  <a:lnTo>
                    <a:pt x="281051" y="41719"/>
                  </a:lnTo>
                  <a:lnTo>
                    <a:pt x="284734" y="34734"/>
                  </a:lnTo>
                  <a:close/>
                </a:path>
                <a:path w="518159" h="82550">
                  <a:moveTo>
                    <a:pt x="329438" y="6794"/>
                  </a:moveTo>
                  <a:lnTo>
                    <a:pt x="295783" y="6794"/>
                  </a:lnTo>
                  <a:lnTo>
                    <a:pt x="295783" y="79057"/>
                  </a:lnTo>
                  <a:lnTo>
                    <a:pt x="304165" y="79057"/>
                  </a:lnTo>
                  <a:lnTo>
                    <a:pt x="304165" y="43116"/>
                  </a:lnTo>
                  <a:lnTo>
                    <a:pt x="328803" y="43116"/>
                  </a:lnTo>
                  <a:lnTo>
                    <a:pt x="328803" y="35623"/>
                  </a:lnTo>
                  <a:lnTo>
                    <a:pt x="304165" y="35623"/>
                  </a:lnTo>
                  <a:lnTo>
                    <a:pt x="304165" y="14160"/>
                  </a:lnTo>
                  <a:lnTo>
                    <a:pt x="329438" y="14160"/>
                  </a:lnTo>
                  <a:lnTo>
                    <a:pt x="329438" y="6794"/>
                  </a:lnTo>
                  <a:close/>
                </a:path>
                <a:path w="518159" h="82550">
                  <a:moveTo>
                    <a:pt x="351116" y="0"/>
                  </a:moveTo>
                  <a:lnTo>
                    <a:pt x="343281" y="0"/>
                  </a:lnTo>
                  <a:lnTo>
                    <a:pt x="343281" y="79057"/>
                  </a:lnTo>
                  <a:lnTo>
                    <a:pt x="351116" y="79057"/>
                  </a:lnTo>
                  <a:lnTo>
                    <a:pt x="351116" y="0"/>
                  </a:lnTo>
                  <a:close/>
                </a:path>
                <a:path w="518159" h="82550">
                  <a:moveTo>
                    <a:pt x="413385" y="56578"/>
                  </a:moveTo>
                  <a:lnTo>
                    <a:pt x="411607" y="47307"/>
                  </a:lnTo>
                  <a:lnTo>
                    <a:pt x="406400" y="39814"/>
                  </a:lnTo>
                  <a:lnTo>
                    <a:pt x="405638" y="39179"/>
                  </a:lnTo>
                  <a:lnTo>
                    <a:pt x="405638" y="65722"/>
                  </a:lnTo>
                  <a:lnTo>
                    <a:pt x="398907" y="73215"/>
                  </a:lnTo>
                  <a:lnTo>
                    <a:pt x="379476" y="73215"/>
                  </a:lnTo>
                  <a:lnTo>
                    <a:pt x="372872" y="65722"/>
                  </a:lnTo>
                  <a:lnTo>
                    <a:pt x="372872" y="47307"/>
                  </a:lnTo>
                  <a:lnTo>
                    <a:pt x="379476" y="39814"/>
                  </a:lnTo>
                  <a:lnTo>
                    <a:pt x="398907" y="39814"/>
                  </a:lnTo>
                  <a:lnTo>
                    <a:pt x="405511" y="47307"/>
                  </a:lnTo>
                  <a:lnTo>
                    <a:pt x="405638" y="65722"/>
                  </a:lnTo>
                  <a:lnTo>
                    <a:pt x="405638" y="39179"/>
                  </a:lnTo>
                  <a:lnTo>
                    <a:pt x="398653" y="34607"/>
                  </a:lnTo>
                  <a:lnTo>
                    <a:pt x="389255" y="32702"/>
                  </a:lnTo>
                  <a:lnTo>
                    <a:pt x="379730" y="34607"/>
                  </a:lnTo>
                  <a:lnTo>
                    <a:pt x="372110" y="39687"/>
                  </a:lnTo>
                  <a:lnTo>
                    <a:pt x="366903" y="47307"/>
                  </a:lnTo>
                  <a:lnTo>
                    <a:pt x="364998" y="56578"/>
                  </a:lnTo>
                  <a:lnTo>
                    <a:pt x="366903" y="65976"/>
                  </a:lnTo>
                  <a:lnTo>
                    <a:pt x="371983" y="73469"/>
                  </a:lnTo>
                  <a:lnTo>
                    <a:pt x="379730" y="78422"/>
                  </a:lnTo>
                  <a:lnTo>
                    <a:pt x="389255" y="80327"/>
                  </a:lnTo>
                  <a:lnTo>
                    <a:pt x="398653" y="78422"/>
                  </a:lnTo>
                  <a:lnTo>
                    <a:pt x="406400" y="73469"/>
                  </a:lnTo>
                  <a:lnTo>
                    <a:pt x="406527" y="73215"/>
                  </a:lnTo>
                  <a:lnTo>
                    <a:pt x="411480" y="65976"/>
                  </a:lnTo>
                  <a:lnTo>
                    <a:pt x="413385" y="56578"/>
                  </a:lnTo>
                  <a:close/>
                </a:path>
                <a:path w="518159" h="82550">
                  <a:moveTo>
                    <a:pt x="492760" y="33972"/>
                  </a:moveTo>
                  <a:lnTo>
                    <a:pt x="483870" y="33972"/>
                  </a:lnTo>
                  <a:lnTo>
                    <a:pt x="470154" y="64452"/>
                  </a:lnTo>
                  <a:lnTo>
                    <a:pt x="455803" y="30416"/>
                  </a:lnTo>
                  <a:lnTo>
                    <a:pt x="441452" y="64452"/>
                  </a:lnTo>
                  <a:lnTo>
                    <a:pt x="427736" y="33972"/>
                  </a:lnTo>
                  <a:lnTo>
                    <a:pt x="418846" y="33972"/>
                  </a:lnTo>
                  <a:lnTo>
                    <a:pt x="441452" y="82232"/>
                  </a:lnTo>
                  <a:lnTo>
                    <a:pt x="455803" y="48704"/>
                  </a:lnTo>
                  <a:lnTo>
                    <a:pt x="469900" y="82232"/>
                  </a:lnTo>
                  <a:lnTo>
                    <a:pt x="492760" y="33972"/>
                  </a:lnTo>
                  <a:close/>
                </a:path>
                <a:path w="518159" h="82550">
                  <a:moveTo>
                    <a:pt x="517677" y="52387"/>
                  </a:moveTo>
                  <a:lnTo>
                    <a:pt x="497586" y="52387"/>
                  </a:lnTo>
                  <a:lnTo>
                    <a:pt x="497586" y="59499"/>
                  </a:lnTo>
                  <a:lnTo>
                    <a:pt x="517677" y="59499"/>
                  </a:lnTo>
                  <a:lnTo>
                    <a:pt x="517677" y="52387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03591" y="4843273"/>
              <a:ext cx="237744" cy="746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08847" y="5324855"/>
              <a:ext cx="423672" cy="868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24444" y="5151119"/>
              <a:ext cx="798195" cy="713105"/>
            </a:xfrm>
            <a:custGeom>
              <a:avLst/>
              <a:gdLst/>
              <a:ahLst/>
              <a:cxnLst/>
              <a:rect l="l" t="t" r="r" b="b"/>
              <a:pathLst>
                <a:path w="798195" h="713104">
                  <a:moveTo>
                    <a:pt x="798195" y="62230"/>
                  </a:moveTo>
                  <a:lnTo>
                    <a:pt x="793242" y="38100"/>
                  </a:lnTo>
                  <a:lnTo>
                    <a:pt x="791210" y="35115"/>
                  </a:lnTo>
                  <a:lnTo>
                    <a:pt x="791210" y="62230"/>
                  </a:lnTo>
                  <a:lnTo>
                    <a:pt x="791210" y="650506"/>
                  </a:lnTo>
                  <a:lnTo>
                    <a:pt x="786765" y="672007"/>
                  </a:lnTo>
                  <a:lnTo>
                    <a:pt x="774827" y="689610"/>
                  </a:lnTo>
                  <a:lnTo>
                    <a:pt x="756920" y="701509"/>
                  </a:lnTo>
                  <a:lnTo>
                    <a:pt x="735203" y="705878"/>
                  </a:lnTo>
                  <a:lnTo>
                    <a:pt x="62992" y="705878"/>
                  </a:lnTo>
                  <a:lnTo>
                    <a:pt x="41275" y="701509"/>
                  </a:lnTo>
                  <a:lnTo>
                    <a:pt x="23495" y="689610"/>
                  </a:lnTo>
                  <a:lnTo>
                    <a:pt x="11430" y="672007"/>
                  </a:lnTo>
                  <a:lnTo>
                    <a:pt x="6985" y="650506"/>
                  </a:lnTo>
                  <a:lnTo>
                    <a:pt x="6985" y="62230"/>
                  </a:lnTo>
                  <a:lnTo>
                    <a:pt x="11430" y="40767"/>
                  </a:lnTo>
                  <a:lnTo>
                    <a:pt x="23495" y="23241"/>
                  </a:lnTo>
                  <a:lnTo>
                    <a:pt x="41275" y="11303"/>
                  </a:lnTo>
                  <a:lnTo>
                    <a:pt x="62992" y="6858"/>
                  </a:lnTo>
                  <a:lnTo>
                    <a:pt x="735203" y="6858"/>
                  </a:lnTo>
                  <a:lnTo>
                    <a:pt x="756920" y="11303"/>
                  </a:lnTo>
                  <a:lnTo>
                    <a:pt x="774827" y="23241"/>
                  </a:lnTo>
                  <a:lnTo>
                    <a:pt x="786765" y="40767"/>
                  </a:lnTo>
                  <a:lnTo>
                    <a:pt x="791210" y="62230"/>
                  </a:lnTo>
                  <a:lnTo>
                    <a:pt x="791210" y="35115"/>
                  </a:lnTo>
                  <a:lnTo>
                    <a:pt x="779780" y="18288"/>
                  </a:lnTo>
                  <a:lnTo>
                    <a:pt x="762762" y="6858"/>
                  </a:lnTo>
                  <a:lnTo>
                    <a:pt x="759714" y="4953"/>
                  </a:lnTo>
                  <a:lnTo>
                    <a:pt x="735203" y="0"/>
                  </a:lnTo>
                  <a:lnTo>
                    <a:pt x="62992" y="0"/>
                  </a:lnTo>
                  <a:lnTo>
                    <a:pt x="38481" y="4953"/>
                  </a:lnTo>
                  <a:lnTo>
                    <a:pt x="18542" y="18288"/>
                  </a:lnTo>
                  <a:lnTo>
                    <a:pt x="4953" y="38100"/>
                  </a:lnTo>
                  <a:lnTo>
                    <a:pt x="0" y="62230"/>
                  </a:lnTo>
                  <a:lnTo>
                    <a:pt x="0" y="650506"/>
                  </a:lnTo>
                  <a:lnTo>
                    <a:pt x="4953" y="674738"/>
                  </a:lnTo>
                  <a:lnTo>
                    <a:pt x="18542" y="694537"/>
                  </a:lnTo>
                  <a:lnTo>
                    <a:pt x="38481" y="707898"/>
                  </a:lnTo>
                  <a:lnTo>
                    <a:pt x="62992" y="712787"/>
                  </a:lnTo>
                  <a:lnTo>
                    <a:pt x="735203" y="712787"/>
                  </a:lnTo>
                  <a:lnTo>
                    <a:pt x="779780" y="694537"/>
                  </a:lnTo>
                  <a:lnTo>
                    <a:pt x="798195" y="650506"/>
                  </a:lnTo>
                  <a:lnTo>
                    <a:pt x="798195" y="6223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78951" y="5510783"/>
              <a:ext cx="248411" cy="2209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25511" y="5001767"/>
              <a:ext cx="635000" cy="346075"/>
            </a:xfrm>
            <a:custGeom>
              <a:avLst/>
              <a:gdLst/>
              <a:ahLst/>
              <a:cxnLst/>
              <a:rect l="l" t="t" r="r" b="b"/>
              <a:pathLst>
                <a:path w="635000" h="346075">
                  <a:moveTo>
                    <a:pt x="42037" y="0"/>
                  </a:moveTo>
                  <a:lnTo>
                    <a:pt x="0" y="0"/>
                  </a:lnTo>
                  <a:lnTo>
                    <a:pt x="0" y="237235"/>
                  </a:lnTo>
                  <a:lnTo>
                    <a:pt x="5588" y="264794"/>
                  </a:lnTo>
                  <a:lnTo>
                    <a:pt x="22098" y="289432"/>
                  </a:lnTo>
                  <a:lnTo>
                    <a:pt x="47117" y="305688"/>
                  </a:lnTo>
                  <a:lnTo>
                    <a:pt x="74930" y="311276"/>
                  </a:lnTo>
                  <a:lnTo>
                    <a:pt x="578739" y="311276"/>
                  </a:lnTo>
                  <a:lnTo>
                    <a:pt x="578739" y="345820"/>
                  </a:lnTo>
                  <a:lnTo>
                    <a:pt x="635000" y="290448"/>
                  </a:lnTo>
                  <a:lnTo>
                    <a:pt x="578739" y="234949"/>
                  </a:lnTo>
                  <a:lnTo>
                    <a:pt x="578739" y="269747"/>
                  </a:lnTo>
                  <a:lnTo>
                    <a:pt x="79248" y="269747"/>
                  </a:lnTo>
                  <a:lnTo>
                    <a:pt x="63373" y="266572"/>
                  </a:lnTo>
                  <a:lnTo>
                    <a:pt x="52451" y="259587"/>
                  </a:lnTo>
                  <a:lnTo>
                    <a:pt x="45212" y="248665"/>
                  </a:lnTo>
                  <a:lnTo>
                    <a:pt x="42037" y="233044"/>
                  </a:lnTo>
                  <a:lnTo>
                    <a:pt x="42037" y="0"/>
                  </a:lnTo>
                  <a:close/>
                </a:path>
              </a:pathLst>
            </a:custGeom>
            <a:solidFill>
              <a:srgbClr val="2D7C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30795" y="6044183"/>
              <a:ext cx="784860" cy="332105"/>
            </a:xfrm>
            <a:custGeom>
              <a:avLst/>
              <a:gdLst/>
              <a:ahLst/>
              <a:cxnLst/>
              <a:rect l="l" t="t" r="r" b="b"/>
              <a:pathLst>
                <a:path w="784859" h="332104">
                  <a:moveTo>
                    <a:pt x="728599" y="0"/>
                  </a:moveTo>
                  <a:lnTo>
                    <a:pt x="56006" y="0"/>
                  </a:lnTo>
                  <a:lnTo>
                    <a:pt x="34289" y="4356"/>
                  </a:lnTo>
                  <a:lnTo>
                    <a:pt x="16509" y="16230"/>
                  </a:lnTo>
                  <a:lnTo>
                    <a:pt x="4445" y="33807"/>
                  </a:lnTo>
                  <a:lnTo>
                    <a:pt x="0" y="55270"/>
                  </a:lnTo>
                  <a:lnTo>
                    <a:pt x="0" y="276364"/>
                  </a:lnTo>
                  <a:lnTo>
                    <a:pt x="4445" y="297827"/>
                  </a:lnTo>
                  <a:lnTo>
                    <a:pt x="16509" y="315404"/>
                  </a:lnTo>
                  <a:lnTo>
                    <a:pt x="34289" y="327278"/>
                  </a:lnTo>
                  <a:lnTo>
                    <a:pt x="56006" y="331635"/>
                  </a:lnTo>
                  <a:lnTo>
                    <a:pt x="728599" y="331635"/>
                  </a:lnTo>
                  <a:lnTo>
                    <a:pt x="750315" y="327278"/>
                  </a:lnTo>
                  <a:lnTo>
                    <a:pt x="768223" y="315404"/>
                  </a:lnTo>
                  <a:lnTo>
                    <a:pt x="780287" y="297827"/>
                  </a:lnTo>
                  <a:lnTo>
                    <a:pt x="784605" y="276364"/>
                  </a:lnTo>
                  <a:lnTo>
                    <a:pt x="784605" y="55270"/>
                  </a:lnTo>
                  <a:lnTo>
                    <a:pt x="780287" y="33807"/>
                  </a:lnTo>
                  <a:lnTo>
                    <a:pt x="768223" y="16230"/>
                  </a:lnTo>
                  <a:lnTo>
                    <a:pt x="750315" y="4356"/>
                  </a:lnTo>
                  <a:lnTo>
                    <a:pt x="728599" y="0"/>
                  </a:lnTo>
                  <a:close/>
                </a:path>
              </a:pathLst>
            </a:custGeom>
            <a:solidFill>
              <a:srgbClr val="E1DF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00543" y="6166103"/>
              <a:ext cx="239268" cy="8229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25511" y="5693663"/>
              <a:ext cx="635000" cy="345440"/>
            </a:xfrm>
            <a:custGeom>
              <a:avLst/>
              <a:gdLst/>
              <a:ahLst/>
              <a:cxnLst/>
              <a:rect l="l" t="t" r="r" b="b"/>
              <a:pathLst>
                <a:path w="635000" h="345439">
                  <a:moveTo>
                    <a:pt x="578739" y="0"/>
                  </a:moveTo>
                  <a:lnTo>
                    <a:pt x="578739" y="34696"/>
                  </a:lnTo>
                  <a:lnTo>
                    <a:pt x="74930" y="34696"/>
                  </a:lnTo>
                  <a:lnTo>
                    <a:pt x="46863" y="40220"/>
                  </a:lnTo>
                  <a:lnTo>
                    <a:pt x="22098" y="56908"/>
                  </a:lnTo>
                  <a:lnTo>
                    <a:pt x="5588" y="80899"/>
                  </a:lnTo>
                  <a:lnTo>
                    <a:pt x="0" y="108572"/>
                  </a:lnTo>
                  <a:lnTo>
                    <a:pt x="0" y="345376"/>
                  </a:lnTo>
                  <a:lnTo>
                    <a:pt x="42037" y="345376"/>
                  </a:lnTo>
                  <a:lnTo>
                    <a:pt x="42037" y="112699"/>
                  </a:lnTo>
                  <a:lnTo>
                    <a:pt x="45212" y="97129"/>
                  </a:lnTo>
                  <a:lnTo>
                    <a:pt x="52324" y="86690"/>
                  </a:lnTo>
                  <a:lnTo>
                    <a:pt x="63500" y="79209"/>
                  </a:lnTo>
                  <a:lnTo>
                    <a:pt x="79248" y="76123"/>
                  </a:lnTo>
                  <a:lnTo>
                    <a:pt x="578739" y="76123"/>
                  </a:lnTo>
                  <a:lnTo>
                    <a:pt x="578739" y="110705"/>
                  </a:lnTo>
                  <a:lnTo>
                    <a:pt x="635000" y="55346"/>
                  </a:lnTo>
                  <a:lnTo>
                    <a:pt x="578739" y="0"/>
                  </a:lnTo>
                  <a:close/>
                </a:path>
              </a:pathLst>
            </a:custGeom>
            <a:solidFill>
              <a:srgbClr val="2D7C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38643" y="5352287"/>
              <a:ext cx="224027" cy="685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09915" y="5356859"/>
              <a:ext cx="348996" cy="8686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34071" y="5600699"/>
              <a:ext cx="227075" cy="762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08391" y="5612891"/>
              <a:ext cx="348996" cy="868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94063" y="4480559"/>
              <a:ext cx="2945892" cy="205435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pc="-5" dirty="0"/>
              <a:t>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035" y="471373"/>
            <a:ext cx="2567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Other</a:t>
            </a:r>
            <a:r>
              <a:rPr spc="-125" dirty="0"/>
              <a:t> </a:t>
            </a:r>
            <a:r>
              <a:rPr spc="-5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035" y="1364996"/>
            <a:ext cx="7125970" cy="508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MATLAB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with 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Python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25485"/>
              </a:buClr>
              <a:buFont typeface="Wingdings"/>
              <a:buChar char=""/>
            </a:pPr>
            <a:endParaRPr sz="39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MATLAB</a:t>
            </a:r>
            <a:r>
              <a:rPr sz="2400" u="heavy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homepage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Python</a:t>
            </a:r>
            <a:r>
              <a:rPr sz="2400" u="heavy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homepage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25485"/>
              </a:buClr>
              <a:buFont typeface="Wingdings"/>
              <a:buChar char=""/>
            </a:pPr>
            <a:endParaRPr sz="27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555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On 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demand </a:t>
            </a:r>
            <a:r>
              <a:rPr sz="24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Webinar 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-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Using </a:t>
            </a:r>
            <a:r>
              <a:rPr sz="24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MATLAB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with 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Python 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together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25485"/>
              </a:buClr>
              <a:buFont typeface="Wingdings"/>
              <a:buChar char=""/>
            </a:pPr>
            <a:endParaRPr sz="4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Cheat sheets and this</a:t>
            </a:r>
            <a:r>
              <a:rPr sz="2400" u="heavy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presentation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25485"/>
              </a:buClr>
              <a:buFont typeface="Wingdings"/>
              <a:buChar char=""/>
            </a:pPr>
            <a:endParaRPr sz="27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5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Have problems? </a:t>
            </a:r>
            <a:r>
              <a:rPr sz="2400" dirty="0">
                <a:latin typeface="Arial"/>
                <a:cs typeface="Arial"/>
              </a:rPr>
              <a:t>Ask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Facebook group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:)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9128" y="326136"/>
            <a:ext cx="5453380" cy="3482340"/>
            <a:chOff x="6739128" y="326136"/>
            <a:chExt cx="5453380" cy="3482340"/>
          </a:xfrm>
        </p:grpSpPr>
        <p:sp>
          <p:nvSpPr>
            <p:cNvPr id="5" name="object 5"/>
            <p:cNvSpPr/>
            <p:nvPr/>
          </p:nvSpPr>
          <p:spPr>
            <a:xfrm>
              <a:off x="6739128" y="326136"/>
              <a:ext cx="5452872" cy="34823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34200" y="521207"/>
              <a:ext cx="4914900" cy="29123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pc="-5" dirty="0"/>
              <a:t>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5843" y="332689"/>
            <a:ext cx="63912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Do </a:t>
            </a:r>
            <a:r>
              <a:rPr dirty="0"/>
              <a:t>you </a:t>
            </a:r>
            <a:r>
              <a:rPr spc="-5" dirty="0"/>
              <a:t>want to become</a:t>
            </a:r>
            <a:r>
              <a:rPr spc="45" dirty="0"/>
              <a:t> </a:t>
            </a:r>
            <a:r>
              <a:rPr spc="-5" dirty="0"/>
              <a:t>a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MATLAB </a:t>
            </a:r>
            <a:r>
              <a:rPr spc="-5" dirty="0"/>
              <a:t>Student Ambassador like me</a:t>
            </a:r>
            <a:r>
              <a:rPr spc="75" dirty="0"/>
              <a:t> 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3275" y="1387824"/>
            <a:ext cx="8754110" cy="5335691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465"/>
              </a:spcBef>
            </a:pPr>
            <a:r>
              <a:rPr sz="1800" spc="-5" dirty="0">
                <a:latin typeface="Carlito"/>
                <a:cs typeface="Carlito"/>
              </a:rPr>
              <a:t>Check out this link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Below:</a:t>
            </a:r>
            <a:endParaRPr sz="1800" dirty="0">
              <a:latin typeface="Carlito"/>
              <a:cs typeface="Carlito"/>
            </a:endParaRPr>
          </a:p>
          <a:p>
            <a:pPr marL="43180">
              <a:lnSpc>
                <a:spcPct val="100000"/>
              </a:lnSpc>
              <a:spcBef>
                <a:spcPts val="484"/>
              </a:spcBef>
            </a:pPr>
            <a:r>
              <a:rPr lang="en-IN" sz="2400" u="heavy" spc="-5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Arial"/>
                <a:cs typeface="Arial"/>
              </a:rPr>
              <a:t>https://www.mathworks.com/company/jobs/opportunities/27378-chalmers-university-of-technology-matlab-student-ambassador.html?source=14343&amp;s_eid=rcj_14343</a:t>
            </a:r>
            <a:endParaRPr sz="2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800" b="1" spc="-5" dirty="0">
                <a:solidFill>
                  <a:srgbClr val="1A1A1A"/>
                </a:solidFill>
                <a:latin typeface="Times New Roman"/>
                <a:cs typeface="Times New Roman"/>
              </a:rPr>
              <a:t>Responsibilities</a:t>
            </a:r>
            <a:endParaRPr sz="18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Promote awareness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usage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of </a:t>
            </a:r>
            <a:r>
              <a:rPr sz="1800" spc="-20" dirty="0">
                <a:solidFill>
                  <a:srgbClr val="1A1A1A"/>
                </a:solidFill>
                <a:latin typeface="Times New Roman"/>
                <a:cs typeface="Times New Roman"/>
              </a:rPr>
              <a:t>MathWorks</a:t>
            </a:r>
            <a:r>
              <a:rPr sz="1800" spc="2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tools.</a:t>
            </a:r>
            <a:endParaRPr sz="18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Drive student events and activities to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promote awareness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and</a:t>
            </a:r>
            <a:r>
              <a:rPr sz="1800" spc="-4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usage.</a:t>
            </a:r>
            <a:endParaRPr sz="18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Establish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community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at school and with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Social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Media for</a:t>
            </a:r>
            <a:r>
              <a:rPr sz="1800" spc="-2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students.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spc="-5" dirty="0">
                <a:solidFill>
                  <a:srgbClr val="1A1A1A"/>
                </a:solidFill>
                <a:latin typeface="Times New Roman"/>
                <a:cs typeface="Times New Roman"/>
              </a:rPr>
              <a:t>Minimum</a:t>
            </a:r>
            <a:r>
              <a:rPr sz="1800" b="1" spc="-1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1A1A1A"/>
                </a:solidFill>
                <a:latin typeface="Times New Roman"/>
                <a:cs typeface="Times New Roman"/>
              </a:rPr>
              <a:t>Qualifications</a:t>
            </a:r>
            <a:endParaRPr sz="18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Candidates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must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be pursuing a bachelor's or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master's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level</a:t>
            </a:r>
            <a:r>
              <a:rPr sz="1800" spc="-7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degree.</a:t>
            </a:r>
            <a:endParaRPr sz="18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Experience with</a:t>
            </a:r>
            <a:r>
              <a:rPr sz="1800" spc="-2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1A1A1A"/>
                </a:solidFill>
                <a:latin typeface="Times New Roman"/>
                <a:cs typeface="Times New Roman"/>
              </a:rPr>
              <a:t>MATLAB</a:t>
            </a:r>
            <a:endParaRPr sz="1800" dirty="0">
              <a:latin typeface="Times New Roman"/>
              <a:cs typeface="Times New Roman"/>
            </a:endParaRPr>
          </a:p>
          <a:p>
            <a:pPr marL="299085" marR="5080" indent="-287020">
              <a:lnSpc>
                <a:spcPts val="3240"/>
              </a:lnSpc>
              <a:spcBef>
                <a:spcPts val="28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Candidates for this position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must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be authorized to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work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in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Sweden or be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able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to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obtain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work 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authorization </a:t>
            </a:r>
            <a:r>
              <a:rPr sz="1800" spc="-5" dirty="0">
                <a:solidFill>
                  <a:srgbClr val="1A1A1A"/>
                </a:solidFill>
                <a:latin typeface="Times New Roman"/>
                <a:cs typeface="Times New Roman"/>
              </a:rPr>
              <a:t>with an </a:t>
            </a:r>
            <a:r>
              <a:rPr sz="1800" dirty="0">
                <a:solidFill>
                  <a:srgbClr val="1A1A1A"/>
                </a:solidFill>
                <a:latin typeface="Times New Roman"/>
                <a:cs typeface="Times New Roman"/>
              </a:rPr>
              <a:t>internship</a:t>
            </a:r>
            <a:r>
              <a:rPr sz="1800" spc="-40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1A1A1A"/>
                </a:solidFill>
                <a:latin typeface="Times New Roman"/>
                <a:cs typeface="Times New Roman"/>
              </a:rPr>
              <a:t>offer.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FDE3C-6A69-32FA-7A21-5B6F9F26B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133600"/>
            <a:ext cx="3174507" cy="31745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035" y="471373"/>
            <a:ext cx="2592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Facebook</a:t>
            </a:r>
            <a:r>
              <a:rPr spc="-85" dirty="0"/>
              <a:t> </a:t>
            </a:r>
            <a:r>
              <a:rPr spc="-5" dirty="0"/>
              <a:t>group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035" y="1600200"/>
            <a:ext cx="6000115" cy="3708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Join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40" dirty="0">
                <a:latin typeface="Arial"/>
                <a:cs typeface="Arial"/>
              </a:rPr>
              <a:t>MATLAB@Chalmers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Facebook</a:t>
            </a: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group</a:t>
            </a:r>
            <a:endParaRPr sz="2400" dirty="0">
              <a:latin typeface="Arial"/>
              <a:cs typeface="Arial"/>
            </a:endParaRPr>
          </a:p>
          <a:p>
            <a:pPr marL="355600" marR="765810" indent="-342900">
              <a:lnSpc>
                <a:spcPct val="100000"/>
              </a:lnSpc>
              <a:spcBef>
                <a:spcPts val="60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Stay </a:t>
            </a:r>
            <a:r>
              <a:rPr sz="2400" spc="-5" dirty="0">
                <a:latin typeface="Arial"/>
                <a:cs typeface="Arial"/>
              </a:rPr>
              <a:t>up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date with all </a:t>
            </a:r>
            <a:r>
              <a:rPr sz="2400" dirty="0">
                <a:latin typeface="Arial"/>
                <a:cs typeface="Arial"/>
              </a:rPr>
              <a:t>events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being  hosted</a:t>
            </a:r>
            <a:endParaRPr sz="2400" dirty="0">
              <a:latin typeface="Arial"/>
              <a:cs typeface="Arial"/>
            </a:endParaRPr>
          </a:p>
          <a:p>
            <a:pPr marL="355600" marR="1256030" indent="-342900">
              <a:lnSpc>
                <a:spcPct val="100000"/>
              </a:lnSpc>
              <a:spcBef>
                <a:spcPts val="60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Posts about </a:t>
            </a:r>
            <a:r>
              <a:rPr sz="2400" spc="-65" dirty="0">
                <a:latin typeface="Arial"/>
                <a:cs typeface="Arial"/>
              </a:rPr>
              <a:t>MATLAB </a:t>
            </a:r>
            <a:r>
              <a:rPr sz="2400" dirty="0">
                <a:latin typeface="Arial"/>
                <a:cs typeface="Arial"/>
              </a:rPr>
              <a:t>&amp; </a:t>
            </a:r>
            <a:r>
              <a:rPr sz="2400" spc="-5" dirty="0">
                <a:latin typeface="Arial"/>
                <a:cs typeface="Arial"/>
              </a:rPr>
              <a:t>Simulink  resources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11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Instagram: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@matlab_chalmers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Any event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suggestions?</a:t>
            </a:r>
            <a:endParaRPr sz="24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Email </a:t>
            </a:r>
            <a:r>
              <a:rPr sz="2400" dirty="0">
                <a:latin typeface="Arial"/>
                <a:cs typeface="Arial"/>
              </a:rPr>
              <a:t>me: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lang="en-IN" sz="2400" u="heavy" spc="-5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hargop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@student.chalmers.se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39400" y="1447800"/>
            <a:ext cx="12192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20171" y="4357115"/>
            <a:ext cx="1205483" cy="1200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0339" y="3765245"/>
            <a:ext cx="2474018" cy="270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1528" y="1131148"/>
            <a:ext cx="2172543" cy="2172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pc="-5" dirty="0"/>
              <a:t>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400" y="4191000"/>
            <a:ext cx="3853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Thank you for</a:t>
            </a:r>
            <a:r>
              <a:rPr spc="-110" dirty="0"/>
              <a:t> </a:t>
            </a:r>
            <a:r>
              <a:rPr dirty="0"/>
              <a:t>attending!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1315" y="6561835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5" dirty="0">
                <a:solidFill>
                  <a:srgbClr val="125485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Picture 2" descr="Image result for minions thank you | Thank you pictures, Minion thank you,  Cute minions">
            <a:extLst>
              <a:ext uri="{FF2B5EF4-FFF2-40B4-BE49-F238E27FC236}">
                <a16:creationId xmlns:a16="http://schemas.microsoft.com/office/drawing/2014/main" id="{B102DFFC-D81D-4CE3-CE87-4C16F286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"/>
            <a:ext cx="5943600" cy="319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903D3-BB53-483E-A9EF-FF69082AE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13321"/>
            <a:ext cx="10769600" cy="615553"/>
          </a:xfrm>
        </p:spPr>
        <p:txBody>
          <a:bodyPr/>
          <a:lstStyle/>
          <a:p>
            <a:r>
              <a:rPr lang="en-IN" sz="4000" b="1" dirty="0">
                <a:solidFill>
                  <a:schemeClr val="bg1"/>
                </a:solidFill>
              </a:rPr>
              <a:t>Meet your MATLAB Ambassador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24000"/>
            <a:ext cx="7696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Spoiler alert: That’s me :P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Hariharan Gopinath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MATLAB Student ambassador at Chalmers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M.Sc. In Systems control and mechatronics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Master thesis student at Volvo Cars</a:t>
            </a:r>
          </a:p>
          <a:p>
            <a:r>
              <a:rPr lang="en-IN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r>
              <a:rPr lang="en-IN" sz="2800" dirty="0">
                <a:solidFill>
                  <a:schemeClr val="bg1"/>
                </a:solidFill>
                <a:latin typeface="+mj-lt"/>
                <a:cs typeface="Arial" pitchFamily="34" charset="0"/>
              </a:rPr>
              <a:t>In charge of organizing events like this </a:t>
            </a:r>
            <a:r>
              <a:rPr lang="en-IN" sz="2800" dirty="0">
                <a:solidFill>
                  <a:schemeClr val="bg1"/>
                </a:solidFill>
                <a:latin typeface="+mj-lt"/>
                <a:cs typeface="Arial" pitchFamily="34" charset="0"/>
                <a:sym typeface="Wingdings" pitchFamily="2" charset="2"/>
              </a:rPr>
              <a:t></a:t>
            </a:r>
          </a:p>
          <a:p>
            <a:r>
              <a:rPr lang="en-IN" sz="2800" dirty="0">
                <a:solidFill>
                  <a:schemeClr val="bg1"/>
                </a:solidFill>
                <a:latin typeface="+mj-lt"/>
                <a:cs typeface="Arial" pitchFamily="34" charset="0"/>
                <a:sym typeface="Wingdings" pitchFamily="2" charset="2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66021-F2DC-4AB0-A6DE-EA5A1E9EEC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6" t="25555" r="14444" b="24444"/>
          <a:stretch/>
        </p:blipFill>
        <p:spPr>
          <a:xfrm>
            <a:off x="8534399" y="1428874"/>
            <a:ext cx="2297355" cy="3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0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035" y="471373"/>
            <a:ext cx="1252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035" y="1618234"/>
            <a:ext cx="5436870" cy="473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About </a:t>
            </a:r>
            <a:r>
              <a:rPr sz="2400" spc="-65" dirty="0">
                <a:latin typeface="Arial"/>
                <a:cs typeface="Arial"/>
              </a:rPr>
              <a:t>MATLAB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Python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25485"/>
              </a:buClr>
              <a:buFont typeface="Wingdings"/>
              <a:buChar char=""/>
            </a:pPr>
            <a:endParaRPr sz="32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dirty="0">
                <a:latin typeface="Arial"/>
                <a:cs typeface="Arial"/>
              </a:rPr>
              <a:t>Python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MATLAB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25485"/>
              </a:buClr>
              <a:buFont typeface="Wingdings"/>
              <a:buChar char=""/>
            </a:pPr>
            <a:endParaRPr sz="32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65" dirty="0">
                <a:latin typeface="Arial"/>
                <a:cs typeface="Arial"/>
              </a:rPr>
              <a:t>MATLAB </a:t>
            </a:r>
            <a:r>
              <a:rPr sz="2400" spc="-5" dirty="0">
                <a:latin typeface="Arial"/>
                <a:cs typeface="Arial"/>
              </a:rPr>
              <a:t>in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Python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25485"/>
              </a:buClr>
              <a:buFont typeface="Wingdings"/>
              <a:buChar char=""/>
            </a:pPr>
            <a:endParaRPr sz="3500">
              <a:latin typeface="Arial"/>
              <a:cs typeface="Arial"/>
            </a:endParaRPr>
          </a:p>
          <a:p>
            <a:pPr marL="410209" lvl="1" indent="-342265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410209" algn="l"/>
                <a:tab pos="410845" algn="l"/>
              </a:tabLst>
            </a:pPr>
            <a:r>
              <a:rPr sz="2400" dirty="0">
                <a:latin typeface="Arial"/>
                <a:cs typeface="Arial"/>
              </a:rPr>
              <a:t>Other </a:t>
            </a:r>
            <a:r>
              <a:rPr sz="2400" spc="-5" dirty="0">
                <a:latin typeface="Arial"/>
                <a:cs typeface="Arial"/>
              </a:rPr>
              <a:t>use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125485"/>
              </a:buClr>
              <a:buFont typeface="Wingdings"/>
              <a:buChar char=""/>
            </a:pPr>
            <a:endParaRPr sz="29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Resources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learn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more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25485"/>
              </a:buClr>
              <a:buFont typeface="Wingdings"/>
              <a:buChar char=""/>
            </a:pPr>
            <a:endParaRPr sz="27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183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b="1" spc="-5" dirty="0">
                <a:latin typeface="Arial"/>
                <a:cs typeface="Arial"/>
              </a:rPr>
              <a:t>Ask questions </a:t>
            </a:r>
            <a:r>
              <a:rPr sz="2400" b="1" dirty="0">
                <a:latin typeface="Arial"/>
                <a:cs typeface="Arial"/>
              </a:rPr>
              <a:t>whenever </a:t>
            </a:r>
            <a:r>
              <a:rPr sz="2400" b="1" spc="-20" dirty="0">
                <a:latin typeface="Arial"/>
                <a:cs typeface="Arial"/>
              </a:rPr>
              <a:t>you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want!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3632" y="1465834"/>
            <a:ext cx="5058410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0" marR="1091565" indent="-91059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Presentation and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resources  available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here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lang="en-IN" sz="16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https://github.com/HariharanGopinath/Matlab-with-Python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24800" y="3276600"/>
            <a:ext cx="1841500" cy="2259965"/>
            <a:chOff x="7947659" y="3242269"/>
            <a:chExt cx="1841500" cy="2259965"/>
          </a:xfrm>
        </p:grpSpPr>
        <p:sp>
          <p:nvSpPr>
            <p:cNvPr id="6" name="object 6"/>
            <p:cNvSpPr/>
            <p:nvPr/>
          </p:nvSpPr>
          <p:spPr>
            <a:xfrm>
              <a:off x="8270025" y="3242269"/>
              <a:ext cx="1412667" cy="14113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47659" y="3660648"/>
              <a:ext cx="1840992" cy="1840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807952" y="6579015"/>
            <a:ext cx="168910" cy="2063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b="1" spc="-5" dirty="0">
                <a:solidFill>
                  <a:srgbClr val="125485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D3769E-4940-D5B7-0D64-964293AE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166" y="3124048"/>
            <a:ext cx="1716407" cy="17164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What is MATLAB?</a:t>
            </a:r>
          </a:p>
        </p:txBody>
      </p:sp>
      <p:pic>
        <p:nvPicPr>
          <p:cNvPr id="3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0"/>
            <a:ext cx="11734800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08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MathWorks Today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28AFEF-74F2-43FA-A9C6-71C7402281D7}"/>
              </a:ext>
            </a:extLst>
          </p:cNvPr>
          <p:cNvGrpSpPr/>
          <p:nvPr/>
        </p:nvGrpSpPr>
        <p:grpSpPr>
          <a:xfrm>
            <a:off x="6225888" y="4102289"/>
            <a:ext cx="2653149" cy="1794998"/>
            <a:chOff x="6225888" y="4102289"/>
            <a:chExt cx="2653149" cy="179499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367A2A-55B3-46B9-ACD7-02BCF3227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25888" y="4102289"/>
              <a:ext cx="1367909" cy="136790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63DAF1-9B8C-47E9-B1C3-01D844E6846A}"/>
                </a:ext>
              </a:extLst>
            </p:cNvPr>
            <p:cNvSpPr/>
            <p:nvPr/>
          </p:nvSpPr>
          <p:spPr>
            <a:xfrm>
              <a:off x="6364437" y="5312512"/>
              <a:ext cx="2514600" cy="58477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 2017 revenues with 60% from outside the US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3500ED-9F7C-42C5-98F6-BDEB9B8C997B}"/>
                </a:ext>
              </a:extLst>
            </p:cNvPr>
            <p:cNvSpPr/>
            <p:nvPr/>
          </p:nvSpPr>
          <p:spPr>
            <a:xfrm>
              <a:off x="7438736" y="4278413"/>
              <a:ext cx="1271272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$900+</a:t>
              </a:r>
              <a:b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million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08BDC0-ACBA-473E-BAC3-EA7A74545FE8}"/>
              </a:ext>
            </a:extLst>
          </p:cNvPr>
          <p:cNvGrpSpPr/>
          <p:nvPr/>
        </p:nvGrpSpPr>
        <p:grpSpPr>
          <a:xfrm>
            <a:off x="3581400" y="4257121"/>
            <a:ext cx="2047454" cy="1646970"/>
            <a:chOff x="3581400" y="4257121"/>
            <a:chExt cx="2047454" cy="164697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1F3E657-7CAC-47DE-AA8A-4A1D3CEA1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1400" y="4264879"/>
              <a:ext cx="1047750" cy="10477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9B0977-FFAC-4DB8-8D29-01A29E5A4946}"/>
                </a:ext>
              </a:extLst>
            </p:cNvPr>
            <p:cNvSpPr/>
            <p:nvPr/>
          </p:nvSpPr>
          <p:spPr>
            <a:xfrm>
              <a:off x="4524317" y="4257121"/>
              <a:ext cx="1104537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4000+ staff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3607B52-19C8-47F8-8FED-0151418860A4}"/>
                </a:ext>
              </a:extLst>
            </p:cNvPr>
            <p:cNvSpPr/>
            <p:nvPr/>
          </p:nvSpPr>
          <p:spPr>
            <a:xfrm>
              <a:off x="3640635" y="5319316"/>
              <a:ext cx="1954503" cy="58477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 31 offices around the world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9CA465-2D46-46FE-8DC9-48B7B0FC74A7}"/>
              </a:ext>
            </a:extLst>
          </p:cNvPr>
          <p:cNvGrpSpPr/>
          <p:nvPr/>
        </p:nvGrpSpPr>
        <p:grpSpPr>
          <a:xfrm>
            <a:off x="141846" y="4134556"/>
            <a:ext cx="2946878" cy="1768199"/>
            <a:chOff x="141847" y="4134556"/>
            <a:chExt cx="2930166" cy="1768199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5B92173-FF6E-46E8-8BE1-139DCE20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847" y="4134556"/>
              <a:ext cx="1260794" cy="126079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B4D5F3-B62A-4720-813E-65A638E04303}"/>
                </a:ext>
              </a:extLst>
            </p:cNvPr>
            <p:cNvSpPr/>
            <p:nvPr/>
          </p:nvSpPr>
          <p:spPr>
            <a:xfrm>
              <a:off x="1288031" y="4286829"/>
              <a:ext cx="1783982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 million+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users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63ECD-0114-4422-A979-6C7C386A56FF}"/>
                </a:ext>
              </a:extLst>
            </p:cNvPr>
            <p:cNvSpPr/>
            <p:nvPr/>
          </p:nvSpPr>
          <p:spPr>
            <a:xfrm>
              <a:off x="335265" y="5317980"/>
              <a:ext cx="2377440" cy="584775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B6C6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 more than 180 countries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3267F5-FC40-410A-BCEA-F31A24A0E95E}"/>
              </a:ext>
            </a:extLst>
          </p:cNvPr>
          <p:cNvGrpSpPr/>
          <p:nvPr/>
        </p:nvGrpSpPr>
        <p:grpSpPr>
          <a:xfrm>
            <a:off x="9255091" y="4155704"/>
            <a:ext cx="2733735" cy="1502166"/>
            <a:chOff x="9255091" y="4155704"/>
            <a:chExt cx="2733735" cy="15021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F27886-780D-41F1-89BC-DB144CC814F4}"/>
                </a:ext>
              </a:extLst>
            </p:cNvPr>
            <p:cNvSpPr/>
            <p:nvPr/>
          </p:nvSpPr>
          <p:spPr>
            <a:xfrm>
              <a:off x="9504144" y="5319316"/>
              <a:ext cx="2377440" cy="33855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and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profitable</a:t>
              </a:r>
              <a:r>
                <a:rPr kumimoji="0" 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every year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5AE1AE5-5CCF-4B0F-9027-A983B6E5B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55091" y="4155704"/>
              <a:ext cx="1195940" cy="11959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A70923-C7A3-4FE3-A5A7-A507F62A5172}"/>
                </a:ext>
              </a:extLst>
            </p:cNvPr>
            <p:cNvSpPr/>
            <p:nvPr/>
          </p:nvSpPr>
          <p:spPr>
            <a:xfrm>
              <a:off x="10254795" y="4300658"/>
              <a:ext cx="1734031" cy="101566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Privately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DD8E2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held</a:t>
              </a:r>
              <a:endPara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DD8E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0116CE-B57C-41F0-822E-4F4376440DF6}"/>
              </a:ext>
            </a:extLst>
          </p:cNvPr>
          <p:cNvGrpSpPr/>
          <p:nvPr/>
        </p:nvGrpSpPr>
        <p:grpSpPr>
          <a:xfrm>
            <a:off x="0" y="228716"/>
            <a:ext cx="12192000" cy="2743084"/>
            <a:chOff x="0" y="-1"/>
            <a:chExt cx="12192000" cy="274308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AC890C-1BFF-424D-A2B6-D3817B991008}"/>
                </a:ext>
              </a:extLst>
            </p:cNvPr>
            <p:cNvSpPr/>
            <p:nvPr/>
          </p:nvSpPr>
          <p:spPr>
            <a:xfrm>
              <a:off x="0" y="-1"/>
              <a:ext cx="12192000" cy="2743083"/>
            </a:xfrm>
            <a:prstGeom prst="rect">
              <a:avLst/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3154A27-402E-41F6-B3E9-3894D8667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38" b="19418"/>
            <a:stretch/>
          </p:blipFill>
          <p:spPr>
            <a:xfrm>
              <a:off x="1367999" y="0"/>
              <a:ext cx="9456003" cy="27430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F3E992-2D69-4B9F-97D1-9BD28B8E28CD}"/>
              </a:ext>
            </a:extLst>
          </p:cNvPr>
          <p:cNvGrpSpPr/>
          <p:nvPr/>
        </p:nvGrpSpPr>
        <p:grpSpPr>
          <a:xfrm>
            <a:off x="-70497" y="65686"/>
            <a:ext cx="12262497" cy="2577307"/>
            <a:chOff x="-70497" y="65687"/>
            <a:chExt cx="12262497" cy="24178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D49A81-91FB-495A-9EAF-8B91F20CCEE4}"/>
                </a:ext>
              </a:extLst>
            </p:cNvPr>
            <p:cNvSpPr/>
            <p:nvPr/>
          </p:nvSpPr>
          <p:spPr>
            <a:xfrm>
              <a:off x="-70497" y="65687"/>
              <a:ext cx="2067953" cy="654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698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Headquarters</a:t>
              </a:r>
            </a:p>
            <a:p>
              <a:pPr marL="169863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1544638" algn="l"/>
                </a:tabLst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Natick, MA USA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11CE51-541F-43C5-BBE2-557399B4BA55}"/>
                </a:ext>
              </a:extLst>
            </p:cNvPr>
            <p:cNvSpPr txBox="1"/>
            <p:nvPr/>
          </p:nvSpPr>
          <p:spPr>
            <a:xfrm>
              <a:off x="9601200" y="321345"/>
              <a:ext cx="2590800" cy="2162202"/>
            </a:xfrm>
            <a:prstGeom prst="rect">
              <a:avLst/>
            </a:prstGeom>
            <a:noFill/>
          </p:spPr>
          <p:txBody>
            <a:bodyPr wrap="square" numCol="2" spcCol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Europe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France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Germany 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Ireland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Italy 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Netherlands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Spain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Sweden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Switzerland</a:t>
              </a:r>
              <a:b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Asia-Pacific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Australia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China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India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Japan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Korea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7C9F21-5BA4-494B-8683-1E3CEB4DDA0B}"/>
                </a:ext>
              </a:extLst>
            </p:cNvPr>
            <p:cNvSpPr txBox="1"/>
            <p:nvPr/>
          </p:nvSpPr>
          <p:spPr>
            <a:xfrm>
              <a:off x="1482732" y="961433"/>
              <a:ext cx="1605992" cy="1340238"/>
            </a:xfrm>
            <a:prstGeom prst="rect">
              <a:avLst/>
            </a:prstGeom>
            <a:noFill/>
          </p:spPr>
          <p:txBody>
            <a:bodyPr wrap="square" numCol="1" spcCol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4B8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North America</a:t>
              </a:r>
            </a:p>
            <a:p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36569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United States</a:t>
              </a:r>
              <a:endPara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endParaRPr kumimoji="0" lang="it-IT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endPara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>
                  <a:tab pos="2400300" algn="l"/>
                </a:tabLst>
                <a:defRPr/>
              </a:pPr>
              <a:endPara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0F627AD-369C-46FF-9BFC-BE4CFDC87728}"/>
              </a:ext>
            </a:extLst>
          </p:cNvPr>
          <p:cNvGrpSpPr/>
          <p:nvPr/>
        </p:nvGrpSpPr>
        <p:grpSpPr>
          <a:xfrm>
            <a:off x="3497179" y="1013716"/>
            <a:ext cx="260684" cy="260684"/>
            <a:chOff x="3497179" y="1013716"/>
            <a:chExt cx="260684" cy="2606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55E2E6-2B50-4481-98CE-65C4315038A3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1" name="Graphic 10" descr="Marker">
              <a:extLst>
                <a:ext uri="{FF2B5EF4-FFF2-40B4-BE49-F238E27FC236}">
                  <a16:creationId xmlns:a16="http://schemas.microsoft.com/office/drawing/2014/main" id="{D859A004-EF5A-49B6-8D3D-E58AC3F62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4DF75F-270B-4878-8DC8-37A3BFC40480}"/>
              </a:ext>
            </a:extLst>
          </p:cNvPr>
          <p:cNvGrpSpPr/>
          <p:nvPr/>
        </p:nvGrpSpPr>
        <p:grpSpPr>
          <a:xfrm>
            <a:off x="3028024" y="714040"/>
            <a:ext cx="260684" cy="260684"/>
            <a:chOff x="3497179" y="1013716"/>
            <a:chExt cx="260684" cy="26068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1CAB126-8D8C-4BC8-9D0B-F7AFE8B98A4B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38" name="Graphic 37" descr="Marker">
              <a:extLst>
                <a:ext uri="{FF2B5EF4-FFF2-40B4-BE49-F238E27FC236}">
                  <a16:creationId xmlns:a16="http://schemas.microsoft.com/office/drawing/2014/main" id="{E6C5C7A8-D368-4650-AD29-DD5C99B78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2688F5-2145-4D7A-A910-390C08A793D5}"/>
              </a:ext>
            </a:extLst>
          </p:cNvPr>
          <p:cNvGrpSpPr/>
          <p:nvPr/>
        </p:nvGrpSpPr>
        <p:grpSpPr>
          <a:xfrm>
            <a:off x="5656264" y="259037"/>
            <a:ext cx="260684" cy="260684"/>
            <a:chOff x="3497179" y="1013716"/>
            <a:chExt cx="260684" cy="26068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7457C8B-9B37-45B1-A2CA-F37306B4878A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41" name="Graphic 40" descr="Marker">
              <a:extLst>
                <a:ext uri="{FF2B5EF4-FFF2-40B4-BE49-F238E27FC236}">
                  <a16:creationId xmlns:a16="http://schemas.microsoft.com/office/drawing/2014/main" id="{2C66C672-5920-4FB3-8949-A40888BE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C89FE27-251E-46B6-91DA-1A96A136FAB7}"/>
              </a:ext>
            </a:extLst>
          </p:cNvPr>
          <p:cNvGrpSpPr/>
          <p:nvPr/>
        </p:nvGrpSpPr>
        <p:grpSpPr>
          <a:xfrm>
            <a:off x="7433801" y="1093551"/>
            <a:ext cx="260684" cy="260684"/>
            <a:chOff x="3497179" y="1013716"/>
            <a:chExt cx="260684" cy="26068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9C3231-483B-413F-A378-D6E2B197E06C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44" name="Graphic 43" descr="Marker">
              <a:extLst>
                <a:ext uri="{FF2B5EF4-FFF2-40B4-BE49-F238E27FC236}">
                  <a16:creationId xmlns:a16="http://schemas.microsoft.com/office/drawing/2014/main" id="{A33EAF3E-4CE2-44F8-8BF2-84B39ED76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4534BA-16D5-4EF1-929A-7F7996D9BF01}"/>
              </a:ext>
            </a:extLst>
          </p:cNvPr>
          <p:cNvGrpSpPr/>
          <p:nvPr/>
        </p:nvGrpSpPr>
        <p:grpSpPr>
          <a:xfrm>
            <a:off x="7428768" y="1377828"/>
            <a:ext cx="260684" cy="260684"/>
            <a:chOff x="3497179" y="1013716"/>
            <a:chExt cx="260684" cy="26068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E25BEF-925D-45C0-AC6B-9A46B0867B70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47" name="Graphic 46" descr="Marker">
              <a:extLst>
                <a:ext uri="{FF2B5EF4-FFF2-40B4-BE49-F238E27FC236}">
                  <a16:creationId xmlns:a16="http://schemas.microsoft.com/office/drawing/2014/main" id="{EA768AB6-91A4-4F6E-AC99-F9D24F522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4467685-5167-47DD-AD40-5821F722DA51}"/>
              </a:ext>
            </a:extLst>
          </p:cNvPr>
          <p:cNvGrpSpPr/>
          <p:nvPr/>
        </p:nvGrpSpPr>
        <p:grpSpPr>
          <a:xfrm>
            <a:off x="7342761" y="1150044"/>
            <a:ext cx="260684" cy="260684"/>
            <a:chOff x="3497179" y="1013716"/>
            <a:chExt cx="260684" cy="26068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59E9F45-7EB2-49DD-B32A-0C488E0622BE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0" name="Graphic 49" descr="Marker">
              <a:extLst>
                <a:ext uri="{FF2B5EF4-FFF2-40B4-BE49-F238E27FC236}">
                  <a16:creationId xmlns:a16="http://schemas.microsoft.com/office/drawing/2014/main" id="{C59A2F55-29F6-445A-AA59-8FCEE25D7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D59F6AE-1346-492E-9044-B2538A29A443}"/>
              </a:ext>
            </a:extLst>
          </p:cNvPr>
          <p:cNvGrpSpPr/>
          <p:nvPr/>
        </p:nvGrpSpPr>
        <p:grpSpPr>
          <a:xfrm>
            <a:off x="8336675" y="955906"/>
            <a:ext cx="260684" cy="260684"/>
            <a:chOff x="3497179" y="1013716"/>
            <a:chExt cx="260684" cy="2606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E3B5310-4696-4A11-A173-0A738E543C6D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3" name="Graphic 52" descr="Marker">
              <a:extLst>
                <a:ext uri="{FF2B5EF4-FFF2-40B4-BE49-F238E27FC236}">
                  <a16:creationId xmlns:a16="http://schemas.microsoft.com/office/drawing/2014/main" id="{1B2A7CDE-161C-4222-B087-DBE49EFAE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DA83F44-502F-4E21-930D-AC950112FA9A}"/>
              </a:ext>
            </a:extLst>
          </p:cNvPr>
          <p:cNvGrpSpPr/>
          <p:nvPr/>
        </p:nvGrpSpPr>
        <p:grpSpPr>
          <a:xfrm>
            <a:off x="8647336" y="849074"/>
            <a:ext cx="260684" cy="260684"/>
            <a:chOff x="3497179" y="1013716"/>
            <a:chExt cx="260684" cy="26068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E21F258-2278-4AD1-A0A5-8E6632ECEBE9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6" name="Graphic 55" descr="Marker">
              <a:extLst>
                <a:ext uri="{FF2B5EF4-FFF2-40B4-BE49-F238E27FC236}">
                  <a16:creationId xmlns:a16="http://schemas.microsoft.com/office/drawing/2014/main" id="{5E42D495-A9C6-4AB3-8D0D-90A12512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CEFAF9-D8F5-4923-A6CE-14DA31C1C9AE}"/>
              </a:ext>
            </a:extLst>
          </p:cNvPr>
          <p:cNvGrpSpPr/>
          <p:nvPr/>
        </p:nvGrpSpPr>
        <p:grpSpPr>
          <a:xfrm>
            <a:off x="8809606" y="718732"/>
            <a:ext cx="260684" cy="260684"/>
            <a:chOff x="3497179" y="1013716"/>
            <a:chExt cx="260684" cy="26068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55FEEFC-EA8D-42E8-9E08-68DEAAA2595B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9" name="Graphic 58" descr="Marker">
              <a:extLst>
                <a:ext uri="{FF2B5EF4-FFF2-40B4-BE49-F238E27FC236}">
                  <a16:creationId xmlns:a16="http://schemas.microsoft.com/office/drawing/2014/main" id="{CE6ABF21-878F-4794-89D2-C2D8E9F04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6238815-2943-44F0-8854-AA6C94176A74}"/>
              </a:ext>
            </a:extLst>
          </p:cNvPr>
          <p:cNvGrpSpPr/>
          <p:nvPr/>
        </p:nvGrpSpPr>
        <p:grpSpPr>
          <a:xfrm>
            <a:off x="6068270" y="474907"/>
            <a:ext cx="260684" cy="260684"/>
            <a:chOff x="3497179" y="1013716"/>
            <a:chExt cx="260684" cy="26068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1D8F93D-370A-484F-AFA3-251472EE4CDA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62" name="Graphic 61" descr="Marker">
              <a:extLst>
                <a:ext uri="{FF2B5EF4-FFF2-40B4-BE49-F238E27FC236}">
                  <a16:creationId xmlns:a16="http://schemas.microsoft.com/office/drawing/2014/main" id="{435A7930-3293-460B-9F72-E1E19A91B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3916680-1E17-413D-A85B-6EE73C85E1BA}"/>
              </a:ext>
            </a:extLst>
          </p:cNvPr>
          <p:cNvGrpSpPr/>
          <p:nvPr/>
        </p:nvGrpSpPr>
        <p:grpSpPr>
          <a:xfrm>
            <a:off x="6138767" y="537323"/>
            <a:ext cx="260684" cy="260684"/>
            <a:chOff x="3497179" y="1013716"/>
            <a:chExt cx="260684" cy="26068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4918F5-1107-48A2-86D5-21861FFE0E70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65" name="Graphic 64" descr="Marker">
              <a:extLst>
                <a:ext uri="{FF2B5EF4-FFF2-40B4-BE49-F238E27FC236}">
                  <a16:creationId xmlns:a16="http://schemas.microsoft.com/office/drawing/2014/main" id="{5C5FF9CC-E463-4AF1-B02D-64DB8D6B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418350-4AB5-4473-A2E8-914E7643C56D}"/>
              </a:ext>
            </a:extLst>
          </p:cNvPr>
          <p:cNvGrpSpPr/>
          <p:nvPr/>
        </p:nvGrpSpPr>
        <p:grpSpPr>
          <a:xfrm>
            <a:off x="5814227" y="570949"/>
            <a:ext cx="260684" cy="260684"/>
            <a:chOff x="3497179" y="1013716"/>
            <a:chExt cx="260684" cy="26068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7A63F8A-AB6E-4823-AA34-DCFB6A3B1A18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68" name="Graphic 67" descr="Marker">
              <a:extLst>
                <a:ext uri="{FF2B5EF4-FFF2-40B4-BE49-F238E27FC236}">
                  <a16:creationId xmlns:a16="http://schemas.microsoft.com/office/drawing/2014/main" id="{71861949-F9B7-4E03-B1C7-53CA8687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505BE6D-3696-4D10-BBA5-9BB22E0C9863}"/>
              </a:ext>
            </a:extLst>
          </p:cNvPr>
          <p:cNvGrpSpPr/>
          <p:nvPr/>
        </p:nvGrpSpPr>
        <p:grpSpPr>
          <a:xfrm>
            <a:off x="5906604" y="405631"/>
            <a:ext cx="260684" cy="260684"/>
            <a:chOff x="3497179" y="1013716"/>
            <a:chExt cx="260684" cy="26068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4229FD8-3844-4C23-A846-03472A1C4335}"/>
                </a:ext>
              </a:extLst>
            </p:cNvPr>
            <p:cNvSpPr/>
            <p:nvPr/>
          </p:nvSpPr>
          <p:spPr>
            <a:xfrm>
              <a:off x="3595593" y="1078803"/>
              <a:ext cx="63856" cy="6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71" name="Graphic 70" descr="Marker">
              <a:extLst>
                <a:ext uri="{FF2B5EF4-FFF2-40B4-BE49-F238E27FC236}">
                  <a16:creationId xmlns:a16="http://schemas.microsoft.com/office/drawing/2014/main" id="{5637A279-FB18-49F3-B2C3-32F1CA3B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97179" y="1013716"/>
              <a:ext cx="260684" cy="260684"/>
            </a:xfrm>
            <a:prstGeom prst="rect">
              <a:avLst/>
            </a:prstGeom>
          </p:spPr>
        </p:pic>
      </p:grpSp>
      <p:sp>
        <p:nvSpPr>
          <p:cNvPr id="72" name="Title 1"/>
          <p:cNvSpPr txBox="1">
            <a:spLocks/>
          </p:cNvSpPr>
          <p:nvPr/>
        </p:nvSpPr>
        <p:spPr>
          <a:xfrm>
            <a:off x="3497179" y="2971800"/>
            <a:ext cx="5615275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IN" sz="4400" dirty="0" err="1"/>
              <a:t>Mathworks</a:t>
            </a:r>
            <a:r>
              <a:rPr lang="en-IN" sz="4400" dirty="0"/>
              <a:t> today</a:t>
            </a:r>
          </a:p>
        </p:txBody>
      </p:sp>
    </p:spTree>
    <p:extLst>
      <p:ext uri="{BB962C8B-B14F-4D97-AF65-F5344CB8AC3E}">
        <p14:creationId xmlns:p14="http://schemas.microsoft.com/office/powerpoint/2010/main" val="101044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mathworks.com/images/responsive/supporting/company/careers/landing-carousel-item-02.jpg">
            <a:extLst>
              <a:ext uri="{FF2B5EF4-FFF2-40B4-BE49-F238E27FC236}">
                <a16:creationId xmlns:a16="http://schemas.microsoft.com/office/drawing/2014/main" id="{784CD6C5-936F-4D21-AE5F-2A62E2D56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30819" b="7928"/>
          <a:stretch/>
        </p:blipFill>
        <p:spPr bwMode="auto">
          <a:xfrm>
            <a:off x="0" y="1636"/>
            <a:ext cx="1219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EDF12-02CE-4939-9309-145DBF440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566159"/>
            <a:ext cx="6858000" cy="121626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045D109-1188-4AD3-B288-70807F13B792}"/>
              </a:ext>
            </a:extLst>
          </p:cNvPr>
          <p:cNvSpPr txBox="1">
            <a:spLocks/>
          </p:cNvSpPr>
          <p:nvPr/>
        </p:nvSpPr>
        <p:spPr>
          <a:xfrm>
            <a:off x="1935480" y="4782425"/>
            <a:ext cx="6027420" cy="2075574"/>
          </a:xfrm>
          <a:prstGeom prst="rect">
            <a:avLst/>
          </a:prstGeom>
        </p:spPr>
        <p:txBody>
          <a:bodyPr vert="horz" lIns="0" tIns="91440" rIns="0" bIns="45720" rtlCol="0" anchor="ctr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5687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leading developer of mathematical computing software for engineers and scientists.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33A68-D98F-4BDD-911A-78E00833C5BE}"/>
              </a:ext>
            </a:extLst>
          </p:cNvPr>
          <p:cNvSpPr/>
          <p:nvPr/>
        </p:nvSpPr>
        <p:spPr>
          <a:xfrm>
            <a:off x="0" y="2744836"/>
            <a:ext cx="12192000" cy="9144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A9E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AA9A-470C-4D16-BACD-F377A12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 t="38203" r="4610" b="33487"/>
          <a:stretch/>
        </p:blipFill>
        <p:spPr>
          <a:xfrm>
            <a:off x="0" y="0"/>
            <a:ext cx="12191999" cy="27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7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98C3-A929-4429-4DC4-8E3D6030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35" y="776731"/>
            <a:ext cx="3347720" cy="430887"/>
          </a:xfrm>
        </p:spPr>
        <p:txBody>
          <a:bodyPr/>
          <a:lstStyle/>
          <a:p>
            <a:r>
              <a:rPr lang="en-IN" dirty="0"/>
              <a:t>MATLAB vs Python</a:t>
            </a:r>
          </a:p>
        </p:txBody>
      </p:sp>
      <p:pic>
        <p:nvPicPr>
          <p:cNvPr id="1028" name="Picture 4" descr="MATLAB vs Python: Why and How to Make the Switch – Real Python">
            <a:extLst>
              <a:ext uri="{FF2B5EF4-FFF2-40B4-BE49-F238E27FC236}">
                <a16:creationId xmlns:a16="http://schemas.microsoft.com/office/drawing/2014/main" id="{6CA9B6DA-FE8A-E15E-8F0D-508EC2C4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371600"/>
            <a:ext cx="9347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4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28" y="6410655"/>
            <a:ext cx="578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5" baseline="20833" dirty="0">
                <a:latin typeface="Arial"/>
                <a:cs typeface="Arial"/>
              </a:rPr>
              <a:t>1</a:t>
            </a:r>
            <a:r>
              <a:rPr sz="1000" spc="-10" dirty="0">
                <a:latin typeface="Arial"/>
                <a:cs typeface="Arial"/>
              </a:rPr>
              <a:t>https</a:t>
            </a:r>
            <a:r>
              <a:rPr sz="1000" u="sng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Arial"/>
                <a:cs typeface="Arial"/>
                <a:hlinkClick r:id="rId2"/>
              </a:rPr>
              <a:t>://w</a:t>
            </a:r>
            <a:r>
              <a:rPr sz="1000" spc="-10" dirty="0">
                <a:latin typeface="Arial"/>
                <a:cs typeface="Arial"/>
              </a:rPr>
              <a:t>ww</a:t>
            </a:r>
            <a:r>
              <a:rPr sz="1000" u="sng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Arial"/>
                <a:cs typeface="Arial"/>
                <a:hlinkClick r:id="rId2"/>
              </a:rPr>
              <a:t>.zdnet.</a:t>
            </a:r>
            <a:r>
              <a:rPr sz="1000" spc="-10" dirty="0">
                <a:latin typeface="Arial"/>
                <a:cs typeface="Arial"/>
              </a:rPr>
              <a:t>c</a:t>
            </a:r>
            <a:r>
              <a:rPr sz="1000" u="sng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Arial"/>
                <a:cs typeface="Arial"/>
                <a:hlinkClick r:id="rId2"/>
              </a:rPr>
              <a:t>om/article/programming-languages-python-developers-now-outnumber-java-ones/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15243" y="79247"/>
            <a:ext cx="1214627" cy="245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075" y="176784"/>
            <a:ext cx="10299065" cy="211454"/>
          </a:xfrm>
          <a:custGeom>
            <a:avLst/>
            <a:gdLst/>
            <a:ahLst/>
            <a:cxnLst/>
            <a:rect l="l" t="t" r="r" b="b"/>
            <a:pathLst>
              <a:path w="10299065" h="211454">
                <a:moveTo>
                  <a:pt x="10298938" y="0"/>
                </a:moveTo>
                <a:lnTo>
                  <a:pt x="0" y="0"/>
                </a:lnTo>
                <a:lnTo>
                  <a:pt x="0" y="211328"/>
                </a:lnTo>
                <a:lnTo>
                  <a:pt x="1346" y="211328"/>
                </a:lnTo>
              </a:path>
            </a:pathLst>
          </a:custGeom>
          <a:ln w="12700">
            <a:solidFill>
              <a:srgbClr val="1254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035" y="471373"/>
            <a:ext cx="3070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MATLAB </a:t>
            </a:r>
            <a:r>
              <a:rPr spc="-5" dirty="0"/>
              <a:t>vs</a:t>
            </a:r>
            <a:r>
              <a:rPr spc="-130" dirty="0"/>
              <a:t> </a:t>
            </a:r>
            <a:r>
              <a:rPr dirty="0"/>
              <a:t>Python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07952" y="6579015"/>
            <a:ext cx="168910" cy="2063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1200" b="1" spc="-5" dirty="0">
                <a:solidFill>
                  <a:srgbClr val="125485"/>
                </a:solidFill>
                <a:latin typeface="Arial"/>
                <a:cs typeface="Arial"/>
              </a:rPr>
              <a:t>8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035" y="1618234"/>
            <a:ext cx="3136265" cy="3462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Similar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languages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125485"/>
              </a:buClr>
              <a:buFont typeface="Wingdings"/>
              <a:buChar char=""/>
            </a:pPr>
            <a:endParaRPr sz="36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Similar use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cases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25485"/>
              </a:buClr>
              <a:buFont typeface="Wingdings"/>
              <a:buChar char=""/>
            </a:pPr>
            <a:endParaRPr sz="365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spc="-5" dirty="0">
                <a:latin typeface="Arial"/>
                <a:cs typeface="Arial"/>
              </a:rPr>
              <a:t>Which one </a:t>
            </a:r>
            <a:r>
              <a:rPr sz="2400" spc="-10" dirty="0">
                <a:latin typeface="Arial"/>
                <a:cs typeface="Arial"/>
              </a:rPr>
              <a:t>is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better?</a:t>
            </a:r>
            <a:endParaRPr sz="24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400"/>
              </a:spcBef>
              <a:tabLst>
                <a:tab pos="756285" algn="l"/>
              </a:tabLst>
            </a:pPr>
            <a:r>
              <a:rPr sz="2000" dirty="0">
                <a:solidFill>
                  <a:srgbClr val="125485"/>
                </a:solidFill>
                <a:latin typeface="Arial"/>
                <a:cs typeface="Arial"/>
              </a:rPr>
              <a:t>–	</a:t>
            </a:r>
            <a:r>
              <a:rPr sz="2000" dirty="0">
                <a:latin typeface="Arial"/>
                <a:cs typeface="Arial"/>
              </a:rPr>
              <a:t>Depends!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1814"/>
              </a:spcBef>
              <a:buClr>
                <a:srgbClr val="125485"/>
              </a:buClr>
              <a:buSzPct val="75000"/>
              <a:buFont typeface="Wingdings"/>
              <a:buChar char=""/>
              <a:tabLst>
                <a:tab pos="353695" algn="l"/>
                <a:tab pos="354330" algn="l"/>
              </a:tabLst>
            </a:pPr>
            <a:r>
              <a:rPr sz="2400" b="1" dirty="0">
                <a:latin typeface="Arial"/>
                <a:cs typeface="Arial"/>
              </a:rPr>
              <a:t>Why </a:t>
            </a:r>
            <a:r>
              <a:rPr sz="2400" b="1" spc="-5" dirty="0">
                <a:latin typeface="Arial"/>
                <a:cs typeface="Arial"/>
              </a:rPr>
              <a:t>not use</a:t>
            </a:r>
            <a:r>
              <a:rPr sz="2400" b="1" spc="-18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both?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CDFFA3-C626-EF80-7DD6-03465556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359" y="265478"/>
            <a:ext cx="6845055" cy="6575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2195AF-6ED8-FF83-DDF9-A4ED9D197466}"/>
              </a:ext>
            </a:extLst>
          </p:cNvPr>
          <p:cNvSpPr txBox="1"/>
          <p:nvPr/>
        </p:nvSpPr>
        <p:spPr>
          <a:xfrm>
            <a:off x="6930369" y="6635470"/>
            <a:ext cx="6094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/>
              <a:t>https://coursementor.com/blog/python-vs-matlab-which-is-better-for-machine-learning/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C17652-F771-EA71-59EE-689AF259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35" y="776731"/>
            <a:ext cx="3347720" cy="430887"/>
          </a:xfrm>
        </p:spPr>
        <p:txBody>
          <a:bodyPr/>
          <a:lstStyle/>
          <a:p>
            <a:r>
              <a:rPr lang="en-IN" dirty="0"/>
              <a:t>MATLAB vs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8589F-FECD-859C-0E0E-4DBB5B2B2C56}"/>
              </a:ext>
            </a:extLst>
          </p:cNvPr>
          <p:cNvSpPr txBox="1"/>
          <p:nvPr/>
        </p:nvSpPr>
        <p:spPr>
          <a:xfrm>
            <a:off x="988652" y="1859339"/>
            <a:ext cx="609420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A254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Is Python better than MATLAB?</a:t>
            </a:r>
          </a:p>
          <a:p>
            <a:pPr algn="l"/>
            <a:endParaRPr lang="en-US" sz="2400" b="1" dirty="0">
              <a:solidFill>
                <a:srgbClr val="0A254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A254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Is MATLAB harder than Python?</a:t>
            </a:r>
          </a:p>
          <a:p>
            <a:pPr algn="l"/>
            <a:endParaRPr lang="en-US" sz="2400" b="1" i="0" dirty="0">
              <a:solidFill>
                <a:srgbClr val="0A254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1" i="0" dirty="0">
                <a:solidFill>
                  <a:srgbClr val="0A254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Can MATLAB replace Python?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0A254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A254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Which is faster </a:t>
            </a:r>
            <a:r>
              <a:rPr lang="en-US" sz="2400" b="1" i="0" dirty="0" err="1">
                <a:solidFill>
                  <a:srgbClr val="0A254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Matlab</a:t>
            </a:r>
            <a:r>
              <a:rPr lang="en-US" sz="2400" b="1" i="0" dirty="0">
                <a:solidFill>
                  <a:srgbClr val="0A254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Vs Python?</a:t>
            </a:r>
          </a:p>
          <a:p>
            <a:b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400" b="1" i="0" dirty="0">
              <a:solidFill>
                <a:srgbClr val="0A254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b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070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3374</TotalTime>
  <Words>900</Words>
  <Application>Microsoft Office PowerPoint</Application>
  <PresentationFormat>Widescreen</PresentationFormat>
  <Paragraphs>187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Aharoni</vt:lpstr>
      <vt:lpstr>Arial</vt:lpstr>
      <vt:lpstr>Calibri</vt:lpstr>
      <vt:lpstr>Carlito</vt:lpstr>
      <vt:lpstr>Courier New</vt:lpstr>
      <vt:lpstr>DejaVu Sans</vt:lpstr>
      <vt:lpstr>Inter</vt:lpstr>
      <vt:lpstr>Times New Roman</vt:lpstr>
      <vt:lpstr>Wingdings</vt:lpstr>
      <vt:lpstr>Office Theme</vt:lpstr>
      <vt:lpstr>❤</vt:lpstr>
      <vt:lpstr>Meet your MATLAB Ambassador</vt:lpstr>
      <vt:lpstr>Agenda</vt:lpstr>
      <vt:lpstr>What is MATLAB?</vt:lpstr>
      <vt:lpstr>MathWorks Today</vt:lpstr>
      <vt:lpstr>PowerPoint Presentation</vt:lpstr>
      <vt:lpstr>MATLAB vs Python</vt:lpstr>
      <vt:lpstr>MATLAB vs Python</vt:lpstr>
      <vt:lpstr>MATLAB vs Python</vt:lpstr>
      <vt:lpstr>Calling Python from MATLAB</vt:lpstr>
      <vt:lpstr>Calling MATLAB from Python</vt:lpstr>
      <vt:lpstr>Other use cases of MATLAB with Python</vt:lpstr>
      <vt:lpstr>Other resources</vt:lpstr>
      <vt:lpstr>Do you want to become a MATLAB Student Ambassador like me ?</vt:lpstr>
      <vt:lpstr>Facebook group</vt:lpstr>
      <vt:lpstr>Thank you for attending!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MATLAB Seminar</dc:title>
  <dc:creator>Owen Paul</dc:creator>
  <cp:keywords>Version 20.0</cp:keywords>
  <cp:lastModifiedBy>hariharan G</cp:lastModifiedBy>
  <cp:revision>13</cp:revision>
  <dcterms:created xsi:type="dcterms:W3CDTF">2022-05-16T14:00:44Z</dcterms:created>
  <dcterms:modified xsi:type="dcterms:W3CDTF">2022-05-20T12:49:53Z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2021-04-06T00:00:00Z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2022-05-16T00:00:00Z</vt:filetime>
  </property>
  <property fmtid="{D5CDD505-2E9C-101B-9397-08002B2CF9AE}" pid="5" name="MSIP_Label_7fea2623-af8f-4fb8-b1cf-b63cc8e496aa_Enabled">
    <vt:lpwstr>true</vt:lpwstr>
  </property>
  <property fmtid="{D5CDD505-2E9C-101B-9397-08002B2CF9AE}" pid="6" name="MSIP_Label_7fea2623-af8f-4fb8-b1cf-b63cc8e496aa_SetDate">
    <vt:lpwstr>2022-05-16T14:00:59Z</vt:lpwstr>
  </property>
  <property fmtid="{D5CDD505-2E9C-101B-9397-08002B2CF9AE}" pid="7" name="MSIP_Label_7fea2623-af8f-4fb8-b1cf-b63cc8e496aa_Method">
    <vt:lpwstr>Standard</vt:lpwstr>
  </property>
  <property fmtid="{D5CDD505-2E9C-101B-9397-08002B2CF9AE}" pid="8" name="MSIP_Label_7fea2623-af8f-4fb8-b1cf-b63cc8e496aa_Name">
    <vt:lpwstr>Internal</vt:lpwstr>
  </property>
  <property fmtid="{D5CDD505-2E9C-101B-9397-08002B2CF9AE}" pid="9" name="MSIP_Label_7fea2623-af8f-4fb8-b1cf-b63cc8e496aa_SiteId">
    <vt:lpwstr>81fa766e-a349-4867-8bf4-ab35e250a08f</vt:lpwstr>
  </property>
  <property fmtid="{D5CDD505-2E9C-101B-9397-08002B2CF9AE}" pid="10" name="MSIP_Label_7fea2623-af8f-4fb8-b1cf-b63cc8e496aa_ActionId">
    <vt:lpwstr>253f18c4-2b64-4bac-9a91-60b577c313c3</vt:lpwstr>
  </property>
  <property fmtid="{D5CDD505-2E9C-101B-9397-08002B2CF9AE}" pid="11" name="MSIP_Label_7fea2623-af8f-4fb8-b1cf-b63cc8e496aa_ContentBits">
    <vt:lpwstr>0</vt:lpwstr>
  </property>
</Properties>
</file>